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304" r:id="rId40"/>
    <p:sldId id="337" r:id="rId41"/>
    <p:sldId id="338" r:id="rId42"/>
    <p:sldId id="305" r:id="rId43"/>
    <p:sldId id="306" r:id="rId44"/>
    <p:sldId id="307" r:id="rId45"/>
    <p:sldId id="308" r:id="rId46"/>
    <p:sldId id="309" r:id="rId47"/>
    <p:sldId id="310" r:id="rId48"/>
    <p:sldId id="311" r:id="rId49"/>
    <p:sldId id="313" r:id="rId50"/>
    <p:sldId id="314" r:id="rId51"/>
    <p:sldId id="315" r:id="rId52"/>
    <p:sldId id="316" r:id="rId53"/>
    <p:sldId id="317" r:id="rId54"/>
    <p:sldId id="371" r:id="rId55"/>
    <p:sldId id="318" r:id="rId56"/>
    <p:sldId id="319" r:id="rId57"/>
    <p:sldId id="320" r:id="rId58"/>
    <p:sldId id="321" r:id="rId59"/>
    <p:sldId id="322" r:id="rId60"/>
    <p:sldId id="323" r:id="rId61"/>
    <p:sldId id="324" r:id="rId62"/>
    <p:sldId id="325" r:id="rId63"/>
    <p:sldId id="326" r:id="rId64"/>
    <p:sldId id="327" r:id="rId65"/>
    <p:sldId id="328" r:id="rId66"/>
    <p:sldId id="329" r:id="rId67"/>
    <p:sldId id="330" r:id="rId68"/>
    <p:sldId id="331" r:id="rId69"/>
    <p:sldId id="332" r:id="rId70"/>
    <p:sldId id="333" r:id="rId71"/>
    <p:sldId id="334" r:id="rId72"/>
    <p:sldId id="335" r:id="rId73"/>
    <p:sldId id="336" r:id="rId74"/>
  </p:sldIdLst>
  <p:sldSz cx="10058400" cy="7772400"/>
  <p:notesSz cx="10058400" cy="7772400"/>
  <p:embeddedFontLst>
    <p:embeddedFont>
      <p:font typeface="Trebuchet MS" panose="020B0603020202020204"/>
      <p:regular r:id="rId78"/>
      <p:bold r:id="rId79"/>
      <p:italic r:id="rId80"/>
      <p:boldItalic r:id="rId81"/>
    </p:embeddedFont>
    <p:embeddedFont>
      <p:font typeface="Webdings" panose="05030102010509060703"/>
      <p:regular r:id="rId82"/>
    </p:embeddedFont>
    <p:embeddedFont>
      <p:font typeface="Calibri" panose="020F0502020204030204" charset="0"/>
      <p:regular r:id="rId83"/>
      <p:bold r:id="rId84"/>
      <p:italic r:id="rId85"/>
      <p:boldItalic r:id="rId86"/>
    </p:embeddedFont>
    <p:embeddedFont>
      <p:font typeface="Verdana" panose="020B0604030504040204"/>
      <p:regular r:id="rId87"/>
      <p:bold r:id="rId88"/>
      <p:italic r:id="rId89"/>
      <p:boldItalic r:id="rId9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92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50" d="100"/>
          <a:sy n="50" d="100"/>
        </p:scale>
        <p:origin x="1524" y="44"/>
      </p:cViewPr>
      <p:guideLst>
        <p:guide orient="horz" pos="2892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0" Type="http://schemas.openxmlformats.org/officeDocument/2006/relationships/font" Target="fonts/font13.fntdata"/><Relationship Id="rId9" Type="http://schemas.openxmlformats.org/officeDocument/2006/relationships/slide" Target="slides/slide7.xml"/><Relationship Id="rId89" Type="http://schemas.openxmlformats.org/officeDocument/2006/relationships/font" Target="fonts/font12.fntdata"/><Relationship Id="rId88" Type="http://schemas.openxmlformats.org/officeDocument/2006/relationships/font" Target="fonts/font11.fntdata"/><Relationship Id="rId87" Type="http://schemas.openxmlformats.org/officeDocument/2006/relationships/font" Target="fonts/font10.fntdata"/><Relationship Id="rId86" Type="http://schemas.openxmlformats.org/officeDocument/2006/relationships/font" Target="fonts/font9.fntdata"/><Relationship Id="rId85" Type="http://schemas.openxmlformats.org/officeDocument/2006/relationships/font" Target="fonts/font8.fntdata"/><Relationship Id="rId84" Type="http://schemas.openxmlformats.org/officeDocument/2006/relationships/font" Target="fonts/font7.fntdata"/><Relationship Id="rId83" Type="http://schemas.openxmlformats.org/officeDocument/2006/relationships/font" Target="fonts/font6.fntdata"/><Relationship Id="rId82" Type="http://schemas.openxmlformats.org/officeDocument/2006/relationships/font" Target="fonts/font5.fntdata"/><Relationship Id="rId81" Type="http://schemas.openxmlformats.org/officeDocument/2006/relationships/font" Target="fonts/font4.fntdata"/><Relationship Id="rId80" Type="http://schemas.openxmlformats.org/officeDocument/2006/relationships/font" Target="fonts/font3.fntdata"/><Relationship Id="rId8" Type="http://schemas.openxmlformats.org/officeDocument/2006/relationships/slide" Target="slides/slide6.xml"/><Relationship Id="rId79" Type="http://schemas.openxmlformats.org/officeDocument/2006/relationships/font" Target="fonts/font2.fntdata"/><Relationship Id="rId78" Type="http://schemas.openxmlformats.org/officeDocument/2006/relationships/font" Target="fonts/font1.fntdata"/><Relationship Id="rId77" Type="http://schemas.openxmlformats.org/officeDocument/2006/relationships/tableStyles" Target="tableStyles.xml"/><Relationship Id="rId76" Type="http://schemas.openxmlformats.org/officeDocument/2006/relationships/viewProps" Target="viewProps.xml"/><Relationship Id="rId75" Type="http://schemas.openxmlformats.org/officeDocument/2006/relationships/presProps" Target="presProps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5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70103" y="192023"/>
            <a:ext cx="9915525" cy="7362825"/>
          </a:xfrm>
          <a:custGeom>
            <a:avLst/>
            <a:gdLst/>
            <a:ahLst/>
            <a:cxnLst/>
            <a:rect l="l" t="t" r="r" b="b"/>
            <a:pathLst>
              <a:path w="9915525" h="7362825">
                <a:moveTo>
                  <a:pt x="0" y="362711"/>
                </a:moveTo>
                <a:lnTo>
                  <a:pt x="3324" y="313316"/>
                </a:lnTo>
                <a:lnTo>
                  <a:pt x="13003" y="265994"/>
                </a:lnTo>
                <a:lnTo>
                  <a:pt x="28598" y="221170"/>
                </a:lnTo>
                <a:lnTo>
                  <a:pt x="49671" y="179267"/>
                </a:lnTo>
                <a:lnTo>
                  <a:pt x="75781" y="140708"/>
                </a:lnTo>
                <a:lnTo>
                  <a:pt x="106489" y="105917"/>
                </a:lnTo>
                <a:lnTo>
                  <a:pt x="141357" y="75318"/>
                </a:lnTo>
                <a:lnTo>
                  <a:pt x="179944" y="49332"/>
                </a:lnTo>
                <a:lnTo>
                  <a:pt x="221813" y="28384"/>
                </a:lnTo>
                <a:lnTo>
                  <a:pt x="266523" y="12897"/>
                </a:lnTo>
                <a:lnTo>
                  <a:pt x="313636" y="3294"/>
                </a:lnTo>
                <a:lnTo>
                  <a:pt x="362712" y="0"/>
                </a:lnTo>
                <a:lnTo>
                  <a:pt x="9552432" y="0"/>
                </a:lnTo>
                <a:lnTo>
                  <a:pt x="9601827" y="3294"/>
                </a:lnTo>
                <a:lnTo>
                  <a:pt x="9649149" y="12897"/>
                </a:lnTo>
                <a:lnTo>
                  <a:pt x="9693973" y="28384"/>
                </a:lnTo>
                <a:lnTo>
                  <a:pt x="9735876" y="49332"/>
                </a:lnTo>
                <a:lnTo>
                  <a:pt x="9774435" y="75318"/>
                </a:lnTo>
                <a:lnTo>
                  <a:pt x="9809226" y="105917"/>
                </a:lnTo>
                <a:lnTo>
                  <a:pt x="9839825" y="140708"/>
                </a:lnTo>
                <a:lnTo>
                  <a:pt x="9865811" y="179267"/>
                </a:lnTo>
                <a:lnTo>
                  <a:pt x="9886759" y="221170"/>
                </a:lnTo>
                <a:lnTo>
                  <a:pt x="9902246" y="265994"/>
                </a:lnTo>
                <a:lnTo>
                  <a:pt x="9911849" y="313316"/>
                </a:lnTo>
                <a:lnTo>
                  <a:pt x="9915144" y="362711"/>
                </a:lnTo>
                <a:lnTo>
                  <a:pt x="9915144" y="6999731"/>
                </a:lnTo>
                <a:lnTo>
                  <a:pt x="9911849" y="7048807"/>
                </a:lnTo>
                <a:lnTo>
                  <a:pt x="9902246" y="7095920"/>
                </a:lnTo>
                <a:lnTo>
                  <a:pt x="9886759" y="7140630"/>
                </a:lnTo>
                <a:lnTo>
                  <a:pt x="9865811" y="7182499"/>
                </a:lnTo>
                <a:lnTo>
                  <a:pt x="9839825" y="7221086"/>
                </a:lnTo>
                <a:lnTo>
                  <a:pt x="9809225" y="7255954"/>
                </a:lnTo>
                <a:lnTo>
                  <a:pt x="9774435" y="7286662"/>
                </a:lnTo>
                <a:lnTo>
                  <a:pt x="9735876" y="7312772"/>
                </a:lnTo>
                <a:lnTo>
                  <a:pt x="9693973" y="7333845"/>
                </a:lnTo>
                <a:lnTo>
                  <a:pt x="9649149" y="7349440"/>
                </a:lnTo>
                <a:lnTo>
                  <a:pt x="9601827" y="7359119"/>
                </a:lnTo>
                <a:lnTo>
                  <a:pt x="9552432" y="7362443"/>
                </a:lnTo>
                <a:lnTo>
                  <a:pt x="362712" y="7362443"/>
                </a:lnTo>
                <a:lnTo>
                  <a:pt x="313636" y="7359119"/>
                </a:lnTo>
                <a:lnTo>
                  <a:pt x="266523" y="7349440"/>
                </a:lnTo>
                <a:lnTo>
                  <a:pt x="221813" y="7333845"/>
                </a:lnTo>
                <a:lnTo>
                  <a:pt x="179944" y="7312772"/>
                </a:lnTo>
                <a:lnTo>
                  <a:pt x="141357" y="7286662"/>
                </a:lnTo>
                <a:lnTo>
                  <a:pt x="106489" y="7255954"/>
                </a:lnTo>
                <a:lnTo>
                  <a:pt x="75781" y="7221086"/>
                </a:lnTo>
                <a:lnTo>
                  <a:pt x="49671" y="7182499"/>
                </a:lnTo>
                <a:lnTo>
                  <a:pt x="28598" y="7140630"/>
                </a:lnTo>
                <a:lnTo>
                  <a:pt x="13003" y="7095920"/>
                </a:lnTo>
                <a:lnTo>
                  <a:pt x="3324" y="7048807"/>
                </a:lnTo>
                <a:lnTo>
                  <a:pt x="0" y="6999731"/>
                </a:lnTo>
                <a:lnTo>
                  <a:pt x="0" y="362711"/>
                </a:lnTo>
                <a:close/>
              </a:path>
            </a:pathLst>
          </a:custGeom>
          <a:ln w="762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76966" y="139689"/>
            <a:ext cx="6087109" cy="6965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00AF50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90999" y="1688136"/>
            <a:ext cx="8876400" cy="43707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5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093724" y="7039050"/>
            <a:ext cx="2503170" cy="243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696464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59079" y="7077995"/>
            <a:ext cx="307340" cy="2470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chemeClr val="bg1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3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jpe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jpe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9.jpe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://www.sal.ksu.edu/faculty/tim/ossg/Process/p_create.ht" TargetMode="External"/><Relationship Id="rId5" Type="http://schemas.openxmlformats.org/officeDocument/2006/relationships/hyperlink" Target="http://www.gitam.edu/eresource/comp/gvr(os)/4.2.htm" TargetMode="External"/><Relationship Id="rId4" Type="http://schemas.openxmlformats.org/officeDocument/2006/relationships/hyperlink" Target="http://wiki.answers.com/Q/Explain_process_control_block" TargetMode="External"/><Relationship Id="rId3" Type="http://schemas.openxmlformats.org/officeDocument/2006/relationships/hyperlink" Target="http://www.tutorialspoint.com/operating_system/os_processes" TargetMode="External"/><Relationship Id="rId2" Type="http://schemas.openxmlformats.org/officeDocument/2006/relationships/hyperlink" Target="http://www.personal.kent.edu/~rmuhamma/OpSystems/Myos" TargetMode="External"/><Relationship Id="rId1" Type="http://schemas.openxmlformats.org/officeDocument/2006/relationships/hyperlink" Target="http://siber.cankaya.edu.tr/OperatingSystems/ceng328/node87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92479" y="901238"/>
            <a:ext cx="4203700" cy="16687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19200" marR="5080" indent="-1207135">
              <a:lnSpc>
                <a:spcPct val="112000"/>
              </a:lnSpc>
              <a:spcBef>
                <a:spcPts val="90"/>
              </a:spcBef>
            </a:pPr>
            <a:r>
              <a:rPr sz="4800" b="0" spc="-15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4800" b="0" spc="-30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Systems  </a:t>
            </a:r>
            <a:r>
              <a:rPr sz="4800" b="0" spc="-27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CS2006</a:t>
            </a:r>
            <a:endParaRPr sz="4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40769" y="3121431"/>
            <a:ext cx="4305935" cy="2634615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780"/>
              </a:spcBef>
            </a:pPr>
            <a:r>
              <a:rPr lang="en-US" sz="3500" spc="-130" dirty="0">
                <a:latin typeface="Times New Roman" panose="02020603050405020304"/>
                <a:cs typeface="Times New Roman" panose="02020603050405020304"/>
              </a:rPr>
              <a:t>Chapter: 3</a:t>
            </a:r>
            <a:endParaRPr sz="3500" dirty="0">
              <a:latin typeface="Times New Roman" panose="02020603050405020304"/>
              <a:cs typeface="Times New Roman" panose="02020603050405020304"/>
            </a:endParaRPr>
          </a:p>
          <a:p>
            <a:pPr marL="1270" algn="ctr">
              <a:lnSpc>
                <a:spcPct val="100000"/>
              </a:lnSpc>
              <a:spcBef>
                <a:spcPts val="685"/>
              </a:spcBef>
            </a:pPr>
            <a:r>
              <a:rPr sz="3500" b="1" spc="-3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3500" b="1" spc="-3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500" b="1" spc="-2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Management</a:t>
            </a:r>
            <a:endParaRPr sz="3500" b="1" spc="-25" dirty="0">
              <a:solidFill>
                <a:srgbClr val="FF0000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1270" algn="ctr">
              <a:lnSpc>
                <a:spcPct val="100000"/>
              </a:lnSpc>
              <a:spcBef>
                <a:spcPts val="685"/>
              </a:spcBef>
            </a:pPr>
            <a:r>
              <a:rPr lang="en-US" sz="3500" b="1" spc="-2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Part 1</a:t>
            </a:r>
            <a:endParaRPr sz="3500" dirty="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8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5263" y="154983"/>
            <a:ext cx="6582409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280" dirty="0"/>
              <a:t>Control </a:t>
            </a:r>
            <a:r>
              <a:rPr spc="-165" dirty="0"/>
              <a:t>Block</a:t>
            </a:r>
            <a:r>
              <a:rPr spc="-355" dirty="0"/>
              <a:t> </a:t>
            </a:r>
            <a:r>
              <a:rPr spc="-175" dirty="0"/>
              <a:t>(PCB)</a:t>
            </a:r>
            <a:endParaRPr spc="-175" dirty="0"/>
          </a:p>
        </p:txBody>
      </p:sp>
      <p:sp>
        <p:nvSpPr>
          <p:cNvPr id="3" name="object 3"/>
          <p:cNvSpPr txBox="1"/>
          <p:nvPr/>
        </p:nvSpPr>
        <p:spPr>
          <a:xfrm>
            <a:off x="1157733" y="857558"/>
            <a:ext cx="5132705" cy="53428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8255" indent="-300355" algn="just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keeps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50" spc="-4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needs 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about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process 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control 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block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(PCB)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7620" indent="-300355" algn="just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Thus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another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definition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process: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 algn="just">
              <a:lnSpc>
                <a:spcPct val="100000"/>
              </a:lnSpc>
              <a:spcBef>
                <a:spcPts val="5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“the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entity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described </a:t>
            </a:r>
            <a:r>
              <a:rPr sz="2650" spc="-21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1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275" dirty="0">
                <a:latin typeface="Times New Roman" panose="02020603050405020304"/>
                <a:cs typeface="Times New Roman" panose="02020603050405020304"/>
              </a:rPr>
              <a:t>PCB”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101000"/>
              </a:lnSpc>
              <a:spcBef>
                <a:spcPts val="58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includes </a:t>
            </a:r>
            <a:r>
              <a:rPr sz="3050" spc="-200" dirty="0">
                <a:latin typeface="Times New Roman" panose="02020603050405020304"/>
                <a:cs typeface="Times New Roman" panose="02020603050405020304"/>
              </a:rPr>
              <a:t>many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data 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items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described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above,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least 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pointers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where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be 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found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 algn="just">
              <a:lnSpc>
                <a:spcPct val="100000"/>
              </a:lnSpc>
              <a:spcBef>
                <a:spcPts val="50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e.g.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address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space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563593" y="1345691"/>
            <a:ext cx="3358614" cy="5619403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6582409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280" dirty="0"/>
              <a:t>Control </a:t>
            </a:r>
            <a:r>
              <a:rPr spc="-165" dirty="0"/>
              <a:t>Block</a:t>
            </a:r>
            <a:r>
              <a:rPr spc="-355" dirty="0"/>
              <a:t> </a:t>
            </a:r>
            <a:r>
              <a:rPr spc="-175" dirty="0"/>
              <a:t>(PCB)</a:t>
            </a:r>
            <a:endParaRPr spc="-175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88136"/>
            <a:ext cx="8374380" cy="45859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715" indent="-300355" algn="just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PCB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"the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manifestation </a:t>
            </a:r>
            <a:r>
              <a:rPr sz="3050" spc="-18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operating 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system”.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4350">
              <a:latin typeface="Times New Roman" panose="02020603050405020304"/>
              <a:cs typeface="Times New Roman" panose="02020603050405020304"/>
            </a:endParaRPr>
          </a:p>
          <a:p>
            <a:pPr marL="312420" marR="6350" indent="-300355" algn="just">
              <a:lnSpc>
                <a:spcPct val="101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-55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3050" b="1" spc="-15" dirty="0">
                <a:latin typeface="Times New Roman" panose="02020603050405020304"/>
                <a:cs typeface="Times New Roman" panose="02020603050405020304"/>
              </a:rPr>
              <a:t>Structure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defined in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kernel 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containing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information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needed </a:t>
            </a:r>
            <a:r>
              <a:rPr sz="30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manage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particular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43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101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must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kept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18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area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3050" spc="-70" dirty="0">
                <a:latin typeface="Times New Roman" panose="02020603050405020304"/>
                <a:cs typeface="Times New Roman" panose="02020603050405020304"/>
              </a:rPr>
              <a:t>protected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from 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normal user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access.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313380"/>
            <a:ext cx="6582409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280" dirty="0"/>
              <a:t>Control </a:t>
            </a:r>
            <a:r>
              <a:rPr spc="-165" dirty="0"/>
              <a:t>Block</a:t>
            </a:r>
            <a:r>
              <a:rPr spc="-355" dirty="0"/>
              <a:t> </a:t>
            </a:r>
            <a:r>
              <a:rPr spc="-175" dirty="0"/>
              <a:t>(PCB)</a:t>
            </a:r>
            <a:endParaRPr spc="-175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098746"/>
            <a:ext cx="7674609" cy="5162550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PCB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contains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information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3050" spc="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attributes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3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650" spc="-9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0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state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14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Program</a:t>
            </a:r>
            <a:r>
              <a:rPr sz="2650" spc="-8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counter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CPU</a:t>
            </a:r>
            <a:r>
              <a:rPr sz="2650" spc="-8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registers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650" spc="-14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scheduling</a:t>
            </a:r>
            <a:r>
              <a:rPr sz="265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information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650" spc="-14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management</a:t>
            </a:r>
            <a:r>
              <a:rPr sz="2650" spc="1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information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Accounting</a:t>
            </a:r>
            <a:r>
              <a:rPr sz="2650" spc="-8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information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13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I/O </a:t>
            </a:r>
            <a:r>
              <a:rPr sz="2650" spc="-12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status</a:t>
            </a:r>
            <a:r>
              <a:rPr sz="2650" spc="-28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information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2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Per </a:t>
            </a:r>
            <a:r>
              <a:rPr sz="2650" spc="-13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14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file</a:t>
            </a:r>
            <a:r>
              <a:rPr sz="2650" spc="7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table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3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17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ID</a:t>
            </a:r>
            <a:r>
              <a:rPr sz="2650" spc="-3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(PID)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0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160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PID, </a:t>
            </a:r>
            <a:r>
              <a:rPr sz="2650" spc="-45" dirty="0">
                <a:solidFill>
                  <a:srgbClr val="0070BF"/>
                </a:solidFill>
                <a:latin typeface="Times New Roman" panose="02020603050405020304"/>
                <a:cs typeface="Times New Roman" panose="02020603050405020304"/>
              </a:rPr>
              <a:t>etc.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511111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</a:t>
            </a:r>
            <a:r>
              <a:rPr spc="-250" dirty="0"/>
              <a:t> </a:t>
            </a:r>
            <a:r>
              <a:rPr spc="-240" dirty="0"/>
              <a:t>Identification</a:t>
            </a:r>
            <a:endParaRPr spc="-24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88136"/>
            <a:ext cx="8277859" cy="265366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1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ID,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unique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numeric</a:t>
            </a:r>
            <a:r>
              <a:rPr sz="305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identifier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43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User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ID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829310" algn="l"/>
                <a:tab pos="829310" algn="l"/>
              </a:tabLst>
            </a:pP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Who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runs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process.Why?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829310" algn="l"/>
                <a:tab pos="829310" algn="l"/>
              </a:tabLst>
            </a:pP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Used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determine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what </a:t>
            </a:r>
            <a:r>
              <a:rPr sz="3050" spc="-190" dirty="0">
                <a:latin typeface="Times New Roman" panose="02020603050405020304"/>
                <a:cs typeface="Times New Roman" panose="02020603050405020304"/>
              </a:rPr>
              <a:t>access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rights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3050" spc="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has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5263" y="551249"/>
            <a:ext cx="514413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280" dirty="0"/>
              <a:t>Control</a:t>
            </a:r>
            <a:r>
              <a:rPr spc="-375" dirty="0"/>
              <a:t> </a:t>
            </a:r>
            <a:r>
              <a:rPr spc="-165" dirty="0"/>
              <a:t>Block</a:t>
            </a:r>
            <a:endParaRPr spc="-165" dirty="0"/>
          </a:p>
        </p:txBody>
      </p:sp>
      <p:sp>
        <p:nvSpPr>
          <p:cNvPr id="3" name="object 3"/>
          <p:cNvSpPr/>
          <p:nvPr/>
        </p:nvSpPr>
        <p:spPr>
          <a:xfrm>
            <a:off x="1143000" y="1345691"/>
            <a:ext cx="8010144" cy="5414771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40397" y="420094"/>
            <a:ext cx="697230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dirty="0">
                <a:latin typeface="Arial" panose="020B0604020202020204"/>
                <a:cs typeface="Arial" panose="020B0604020202020204"/>
              </a:rPr>
              <a:t>Process </a:t>
            </a:r>
            <a:r>
              <a:rPr sz="3500" spc="5" dirty="0">
                <a:latin typeface="Arial" panose="020B0604020202020204"/>
                <a:cs typeface="Arial" panose="020B0604020202020204"/>
              </a:rPr>
              <a:t>Representation in</a:t>
            </a:r>
            <a:r>
              <a:rPr sz="3500" spc="-50" dirty="0">
                <a:latin typeface="Arial" panose="020B0604020202020204"/>
                <a:cs typeface="Arial" panose="020B0604020202020204"/>
              </a:rPr>
              <a:t> </a:t>
            </a:r>
            <a:r>
              <a:rPr sz="3500" spc="5" dirty="0">
                <a:latin typeface="Arial" panose="020B0604020202020204"/>
                <a:cs typeface="Arial" panose="020B0604020202020204"/>
              </a:rPr>
              <a:t>Linux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76313" y="1483896"/>
            <a:ext cx="8070850" cy="283781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spc="15" dirty="0">
                <a:latin typeface="Arial" panose="020B0604020202020204"/>
                <a:cs typeface="Arial" panose="020B0604020202020204"/>
              </a:rPr>
              <a:t>Represented by the 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C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structure</a:t>
            </a:r>
            <a:r>
              <a:rPr sz="1950" spc="-114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Courier New" panose="02070309020205020404"/>
                <a:cs typeface="Courier New" panose="02070309020205020404"/>
              </a:rPr>
              <a:t>task_struct</a:t>
            </a:r>
            <a:endParaRPr sz="195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24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</a:pPr>
            <a:endParaRPr sz="2000">
              <a:latin typeface="Courier New" panose="02070309020205020404"/>
              <a:cs typeface="Courier New" panose="02070309020205020404"/>
            </a:endParaRPr>
          </a:p>
          <a:p>
            <a:pPr marL="388620" marR="2562860">
              <a:lnSpc>
                <a:spcPct val="101000"/>
              </a:lnSpc>
            </a:pPr>
            <a:r>
              <a:rPr sz="1750" dirty="0">
                <a:latin typeface="Courier New" panose="02070309020205020404"/>
                <a:cs typeface="Courier New" panose="02070309020205020404"/>
              </a:rPr>
              <a:t>pid_t pid; </a:t>
            </a:r>
            <a:r>
              <a:rPr sz="1750" spc="-5" dirty="0">
                <a:latin typeface="Courier New" panose="02070309020205020404"/>
                <a:cs typeface="Courier New" panose="02070309020205020404"/>
              </a:rPr>
              <a:t>/*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process identifier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 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long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state; /*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state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of the process</a:t>
            </a:r>
            <a:r>
              <a:rPr sz="1750" spc="-1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</a:t>
            </a:r>
            <a:endParaRPr sz="1750">
              <a:latin typeface="Courier New" panose="02070309020205020404"/>
              <a:cs typeface="Courier New" panose="02070309020205020404"/>
            </a:endParaRPr>
          </a:p>
          <a:p>
            <a:pPr marL="388620">
              <a:lnSpc>
                <a:spcPct val="100000"/>
              </a:lnSpc>
              <a:spcBef>
                <a:spcPts val="15"/>
              </a:spcBef>
            </a:pPr>
            <a:r>
              <a:rPr sz="1750" dirty="0">
                <a:latin typeface="Courier New" panose="02070309020205020404"/>
                <a:cs typeface="Courier New" panose="02070309020205020404"/>
              </a:rPr>
              <a:t>unsigned </a:t>
            </a:r>
            <a:r>
              <a:rPr sz="1750" spc="15" dirty="0">
                <a:latin typeface="Courier New" panose="02070309020205020404"/>
                <a:cs typeface="Courier New" panose="02070309020205020404"/>
              </a:rPr>
              <a:t>int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time_slice /* scheduling information</a:t>
            </a:r>
            <a:r>
              <a:rPr sz="1750" spc="-5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</a:t>
            </a:r>
            <a:endParaRPr sz="1750">
              <a:latin typeface="Courier New" panose="02070309020205020404"/>
              <a:cs typeface="Courier New" panose="02070309020205020404"/>
            </a:endParaRPr>
          </a:p>
          <a:p>
            <a:pPr marL="388620" marR="5080">
              <a:lnSpc>
                <a:spcPct val="100000"/>
              </a:lnSpc>
              <a:spcBef>
                <a:spcPts val="80"/>
              </a:spcBef>
            </a:pPr>
            <a:r>
              <a:rPr sz="1750" dirty="0">
                <a:latin typeface="Courier New" panose="02070309020205020404"/>
                <a:cs typeface="Courier New" panose="02070309020205020404"/>
              </a:rPr>
              <a:t>struct task_struct *parent;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/*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this </a:t>
            </a:r>
            <a:r>
              <a:rPr sz="1750" spc="-100" dirty="0">
                <a:latin typeface="Courier New" panose="02070309020205020404"/>
                <a:cs typeface="Courier New" panose="02070309020205020404"/>
              </a:rPr>
              <a:t>process</a:t>
            </a:r>
            <a:r>
              <a:rPr sz="1750" spc="-100" dirty="0">
                <a:latin typeface="AoyagiKouzanFontT"/>
                <a:cs typeface="AoyagiKouzanFontT"/>
              </a:rPr>
              <a:t>’</a:t>
            </a:r>
            <a:r>
              <a:rPr sz="1750" spc="-100" dirty="0">
                <a:latin typeface="Courier New" panose="02070309020205020404"/>
                <a:cs typeface="Courier New" panose="02070309020205020404"/>
              </a:rPr>
              <a:t>s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parent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 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struct list_head children;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/*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this </a:t>
            </a:r>
            <a:r>
              <a:rPr sz="1750" spc="-100" dirty="0">
                <a:latin typeface="Courier New" panose="02070309020205020404"/>
                <a:cs typeface="Courier New" panose="02070309020205020404"/>
              </a:rPr>
              <a:t>process</a:t>
            </a:r>
            <a:r>
              <a:rPr sz="1750" spc="-100" dirty="0">
                <a:latin typeface="AoyagiKouzanFontT"/>
                <a:cs typeface="AoyagiKouzanFontT"/>
              </a:rPr>
              <a:t>’</a:t>
            </a:r>
            <a:r>
              <a:rPr sz="1750" spc="-100" dirty="0">
                <a:latin typeface="Courier New" panose="02070309020205020404"/>
                <a:cs typeface="Courier New" panose="02070309020205020404"/>
              </a:rPr>
              <a:t>s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children </a:t>
            </a:r>
            <a:r>
              <a:rPr sz="1750" spc="-5" dirty="0">
                <a:latin typeface="Courier New" panose="02070309020205020404"/>
                <a:cs typeface="Courier New" panose="02070309020205020404"/>
              </a:rPr>
              <a:t>*/ 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struct files_struct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*files; /* list of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open files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 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struct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mm_struct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*mm;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/*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address space </a:t>
            </a:r>
            <a:r>
              <a:rPr sz="1750" spc="-5" dirty="0">
                <a:latin typeface="Courier New" panose="02070309020205020404"/>
                <a:cs typeface="Courier New" panose="02070309020205020404"/>
              </a:rPr>
              <a:t>of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this </a:t>
            </a:r>
            <a:r>
              <a:rPr sz="1750" dirty="0">
                <a:latin typeface="Courier New" panose="02070309020205020404"/>
                <a:cs typeface="Courier New" panose="02070309020205020404"/>
              </a:rPr>
              <a:t>process</a:t>
            </a:r>
            <a:r>
              <a:rPr sz="1750" spc="16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750" spc="5" dirty="0">
                <a:latin typeface="Courier New" panose="02070309020205020404"/>
                <a:cs typeface="Courier New" panose="02070309020205020404"/>
              </a:rPr>
              <a:t>*/</a:t>
            </a:r>
            <a:endParaRPr sz="17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90700" y="4637532"/>
            <a:ext cx="6452616" cy="2215551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5263" y="202229"/>
            <a:ext cx="6602730" cy="1367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CPU </a:t>
            </a:r>
            <a:r>
              <a:rPr spc="-225" dirty="0"/>
              <a:t>Switch </a:t>
            </a:r>
            <a:r>
              <a:rPr spc="-345" dirty="0"/>
              <a:t>From </a:t>
            </a:r>
            <a:r>
              <a:rPr spc="-140" dirty="0"/>
              <a:t>Process</a:t>
            </a:r>
            <a:r>
              <a:rPr spc="-280" dirty="0"/>
              <a:t> </a:t>
            </a:r>
            <a:r>
              <a:rPr spc="-340" dirty="0"/>
              <a:t>to  </a:t>
            </a:r>
            <a:r>
              <a:rPr spc="-140" dirty="0"/>
              <a:t>Process</a:t>
            </a:r>
            <a:endParaRPr spc="-140" dirty="0"/>
          </a:p>
        </p:txBody>
      </p:sp>
      <p:sp>
        <p:nvSpPr>
          <p:cNvPr id="3" name="object 3"/>
          <p:cNvSpPr/>
          <p:nvPr/>
        </p:nvSpPr>
        <p:spPr>
          <a:xfrm>
            <a:off x="1539239" y="1665732"/>
            <a:ext cx="7613904" cy="5236464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202229"/>
            <a:ext cx="6602730" cy="1367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CPU </a:t>
            </a:r>
            <a:r>
              <a:rPr spc="-225" dirty="0"/>
              <a:t>Switch </a:t>
            </a:r>
            <a:r>
              <a:rPr spc="-345" dirty="0"/>
              <a:t>From </a:t>
            </a:r>
            <a:r>
              <a:rPr spc="-140" dirty="0"/>
              <a:t>Process</a:t>
            </a:r>
            <a:r>
              <a:rPr spc="-280" dirty="0"/>
              <a:t> </a:t>
            </a:r>
            <a:r>
              <a:rPr spc="-340" dirty="0"/>
              <a:t>to  </a:t>
            </a:r>
            <a:r>
              <a:rPr spc="-140" dirty="0"/>
              <a:t>Process</a:t>
            </a:r>
            <a:endParaRPr spc="-14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12312"/>
            <a:ext cx="7393305" cy="3521710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00355" marR="3095625" indent="-300355" algn="r">
              <a:lnSpc>
                <a:spcPct val="10000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00355" algn="l"/>
              </a:tabLst>
            </a:pP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Switching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3050" spc="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requires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252095" marR="3169920" lvl="1" indent="-252095" algn="r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252095" algn="l"/>
              </a:tabLst>
            </a:pPr>
            <a:r>
              <a:rPr sz="2650" spc="-235" dirty="0">
                <a:latin typeface="Times New Roman" panose="02020603050405020304"/>
                <a:cs typeface="Times New Roman" panose="02020603050405020304"/>
              </a:rPr>
              <a:t>Saving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state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old</a:t>
            </a:r>
            <a:r>
              <a:rPr sz="2650" spc="-20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75" dirty="0">
                <a:latin typeface="Times New Roman" panose="02020603050405020304"/>
                <a:cs typeface="Times New Roman" panose="02020603050405020304"/>
              </a:rPr>
              <a:t>Loading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204" dirty="0">
                <a:latin typeface="Times New Roman" panose="02020603050405020304"/>
                <a:cs typeface="Times New Roman" panose="02020603050405020304"/>
              </a:rPr>
              <a:t>saved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state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new</a:t>
            </a:r>
            <a:r>
              <a:rPr sz="2650" spc="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lvl="1">
              <a:lnSpc>
                <a:spcPct val="100000"/>
              </a:lnSpc>
              <a:spcBef>
                <a:spcPts val="35"/>
              </a:spcBef>
              <a:buClr>
                <a:srgbClr val="9A2D1F"/>
              </a:buClr>
              <a:buFont typeface="Webdings" panose="05030102010509060703"/>
              <a:buChar char=""/>
            </a:pPr>
            <a:endParaRPr sz="3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called </a:t>
            </a:r>
            <a:r>
              <a:rPr sz="3050" b="1" spc="30" dirty="0">
                <a:solidFill>
                  <a:srgbClr val="702FA0"/>
                </a:solidFill>
                <a:latin typeface="Times New Roman" panose="02020603050405020304"/>
                <a:cs typeface="Times New Roman" panose="02020603050405020304"/>
              </a:rPr>
              <a:t>Context</a:t>
            </a:r>
            <a:r>
              <a:rPr sz="3050" b="1" spc="155" dirty="0">
                <a:solidFill>
                  <a:srgbClr val="702FA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b="1" spc="10" dirty="0">
                <a:solidFill>
                  <a:srgbClr val="702FA0"/>
                </a:solidFill>
                <a:latin typeface="Times New Roman" panose="02020603050405020304"/>
                <a:cs typeface="Times New Roman" panose="02020603050405020304"/>
              </a:rPr>
              <a:t>Switch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Part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responsible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switching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processor 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among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called</a:t>
            </a:r>
            <a:r>
              <a:rPr sz="3050" spc="1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b="1" spc="10" dirty="0">
                <a:solidFill>
                  <a:srgbClr val="702FA0"/>
                </a:solidFill>
                <a:latin typeface="Times New Roman" panose="02020603050405020304"/>
                <a:cs typeface="Times New Roman" panose="02020603050405020304"/>
              </a:rPr>
              <a:t>Dispatcher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472051"/>
            <a:ext cx="351790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</a:t>
            </a:r>
            <a:r>
              <a:rPr spc="-285" dirty="0"/>
              <a:t> </a:t>
            </a:r>
            <a:r>
              <a:rPr spc="-120" dirty="0"/>
              <a:t>States</a:t>
            </a:r>
            <a:endParaRPr spc="-12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88136"/>
            <a:ext cx="7907655" cy="34582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367665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3050" spc="-210" dirty="0">
                <a:latin typeface="Times New Roman" panose="02020603050405020304"/>
                <a:cs typeface="Times New Roman" panose="02020603050405020304"/>
              </a:rPr>
              <a:t>any 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given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either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running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not 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running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Number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states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Running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75" dirty="0">
                <a:latin typeface="Times New Roman" panose="02020603050405020304"/>
                <a:cs typeface="Times New Roman" panose="02020603050405020304"/>
              </a:rPr>
              <a:t>Not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Running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5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creates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process,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70" dirty="0">
                <a:latin typeface="Times New Roman" panose="02020603050405020304"/>
                <a:cs typeface="Times New Roman" panose="02020603050405020304"/>
              </a:rPr>
              <a:t>entered 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into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Running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 state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589280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70" dirty="0"/>
              <a:t>Five-state </a:t>
            </a:r>
            <a:r>
              <a:rPr spc="-140" dirty="0"/>
              <a:t>Process</a:t>
            </a:r>
            <a:r>
              <a:rPr spc="-300" dirty="0"/>
              <a:t> </a:t>
            </a:r>
            <a:r>
              <a:rPr spc="-125" dirty="0"/>
              <a:t>Model</a:t>
            </a:r>
            <a:endParaRPr spc="-125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04959"/>
            <a:ext cx="8373109" cy="326136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Running: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currently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being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run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70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Ready: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ready </a:t>
            </a:r>
            <a:r>
              <a:rPr sz="3050" spc="-2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30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45" dirty="0">
                <a:latin typeface="Times New Roman" panose="02020603050405020304"/>
                <a:cs typeface="Times New Roman" panose="02020603050405020304"/>
              </a:rPr>
              <a:t>run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Blocked: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waiting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50" spc="-18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event</a:t>
            </a:r>
            <a:r>
              <a:rPr sz="305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80" dirty="0">
                <a:latin typeface="Times New Roman" panose="02020603050405020304"/>
                <a:cs typeface="Times New Roman" panose="02020603050405020304"/>
              </a:rPr>
              <a:t>(I/O)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1883410" algn="l"/>
                <a:tab pos="4354830" algn="l"/>
                <a:tab pos="5756910" algn="l"/>
                <a:tab pos="6195695" algn="l"/>
                <a:tab pos="6739890" algn="l"/>
              </a:tabLst>
            </a:pP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New:</a:t>
            </a:r>
            <a:r>
              <a:rPr sz="3050" spc="3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just	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created,</a:t>
            </a:r>
            <a:r>
              <a:rPr sz="3050" spc="2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not</a:t>
            </a:r>
            <a:r>
              <a:rPr sz="3050" spc="3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yet	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admitted	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	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set	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run-able 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Exit: </a:t>
            </a:r>
            <a:r>
              <a:rPr sz="3050" spc="-25" dirty="0">
                <a:latin typeface="Times New Roman" panose="02020603050405020304"/>
                <a:cs typeface="Times New Roman" panose="02020603050405020304"/>
              </a:rPr>
              <a:t>completed/error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exit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1878964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</a:t>
            </a:r>
            <a:endParaRPr spc="-14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88136"/>
            <a:ext cx="8373109" cy="25387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716280" algn="l"/>
                <a:tab pos="2263140" algn="l"/>
                <a:tab pos="3649345" algn="l"/>
                <a:tab pos="4087495" algn="l"/>
                <a:tab pos="5643245" algn="l"/>
                <a:tab pos="6172200" algn="l"/>
                <a:tab pos="6485255" algn="l"/>
                <a:tab pos="7835900" algn="l"/>
                <a:tab pos="8216265" algn="l"/>
              </a:tabLst>
            </a:pP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	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pu</a:t>
            </a:r>
            <a:r>
              <a:rPr sz="3050" spc="1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20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3050" spc="3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20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 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43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More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formally: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515620">
              <a:lnSpc>
                <a:spcPct val="100000"/>
              </a:lnSpc>
              <a:spcBef>
                <a:spcPts val="510"/>
              </a:spcBef>
              <a:tabLst>
                <a:tab pos="829310" algn="l"/>
              </a:tabLst>
            </a:pPr>
            <a:r>
              <a:rPr sz="2250" spc="-1010" dirty="0">
                <a:solidFill>
                  <a:srgbClr val="9A2D1F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250" spc="-1010" dirty="0">
                <a:solidFill>
                  <a:srgbClr val="9A2D1F"/>
                </a:solidFill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34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Sequential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stream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Execution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own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address</a:t>
            </a:r>
            <a:r>
              <a:rPr sz="2650" spc="3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space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5263" y="472051"/>
            <a:ext cx="589280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70" dirty="0"/>
              <a:t>Five-state </a:t>
            </a:r>
            <a:r>
              <a:rPr spc="-140" dirty="0"/>
              <a:t>Process</a:t>
            </a:r>
            <a:r>
              <a:rPr spc="-300" dirty="0"/>
              <a:t> </a:t>
            </a:r>
            <a:r>
              <a:rPr spc="-125" dirty="0"/>
              <a:t>Model</a:t>
            </a:r>
            <a:endParaRPr spc="-125" dirty="0"/>
          </a:p>
        </p:txBody>
      </p:sp>
      <p:sp>
        <p:nvSpPr>
          <p:cNvPr id="3" name="object 3"/>
          <p:cNvSpPr/>
          <p:nvPr/>
        </p:nvSpPr>
        <p:spPr>
          <a:xfrm>
            <a:off x="1043939" y="1822704"/>
            <a:ext cx="8665464" cy="443179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458089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Scheduling</a:t>
            </a:r>
            <a:r>
              <a:rPr spc="-310" dirty="0"/>
              <a:t> </a:t>
            </a:r>
            <a:r>
              <a:rPr spc="-185" dirty="0"/>
              <a:t>Queues</a:t>
            </a:r>
            <a:endParaRPr spc="-185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04959"/>
            <a:ext cx="8374380" cy="317690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queue </a:t>
            </a:r>
            <a:r>
              <a:rPr sz="3050" spc="15" dirty="0">
                <a:latin typeface="Times New Roman" panose="02020603050405020304"/>
                <a:cs typeface="Times New Roman" panose="02020603050405020304"/>
              </a:rPr>
              <a:t>–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set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50" spc="2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system.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1374140" algn="l"/>
                <a:tab pos="2415540" algn="l"/>
                <a:tab pos="2807335" algn="l"/>
                <a:tab pos="3390900" algn="l"/>
                <a:tab pos="3865245" algn="l"/>
                <a:tab pos="4385945" algn="l"/>
                <a:tab pos="5901690" algn="l"/>
                <a:tab pos="7205980" algn="l"/>
                <a:tab pos="7664450" algn="l"/>
              </a:tabLst>
            </a:pPr>
            <a:r>
              <a:rPr sz="3050" spc="-19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spc="-240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qu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15" dirty="0">
                <a:latin typeface="Times New Roman" panose="02020603050405020304"/>
                <a:cs typeface="Times New Roman" panose="02020603050405020304"/>
              </a:rPr>
              <a:t>–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ss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r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24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n 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memory,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ready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waiting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3050" spc="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execute.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1459865" algn="l"/>
                <a:tab pos="2604135" algn="l"/>
                <a:tab pos="2971800" algn="l"/>
                <a:tab pos="3540125" algn="l"/>
                <a:tab pos="3994150" algn="l"/>
                <a:tab pos="5490210" algn="l"/>
                <a:tab pos="6696075" algn="l"/>
                <a:tab pos="7283450" algn="l"/>
                <a:tab pos="7777480" algn="l"/>
              </a:tabLst>
            </a:pP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q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15" dirty="0">
                <a:latin typeface="Times New Roman" panose="02020603050405020304"/>
                <a:cs typeface="Times New Roman" panose="02020603050405020304"/>
              </a:rPr>
              <a:t>–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ss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04" dirty="0">
                <a:latin typeface="Times New Roman" panose="02020603050405020304"/>
                <a:cs typeface="Times New Roman" panose="02020603050405020304"/>
              </a:rPr>
              <a:t>w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1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240" dirty="0">
                <a:latin typeface="Times New Roman" panose="02020603050405020304"/>
                <a:cs typeface="Times New Roman" panose="02020603050405020304"/>
              </a:rPr>
              <a:t>g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690" dirty="0">
                <a:latin typeface="Times New Roman" panose="02020603050405020304"/>
                <a:cs typeface="Times New Roman" panose="02020603050405020304"/>
              </a:rPr>
              <a:t>/</a:t>
            </a:r>
            <a:r>
              <a:rPr sz="3050" spc="25" dirty="0">
                <a:latin typeface="Times New Roman" panose="02020603050405020304"/>
                <a:cs typeface="Times New Roman" panose="02020603050405020304"/>
              </a:rPr>
              <a:t>O 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device.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14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migration </a:t>
            </a:r>
            <a:r>
              <a:rPr sz="3050" spc="-12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between </a:t>
            </a:r>
            <a:r>
              <a:rPr sz="3050" spc="-8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various</a:t>
            </a:r>
            <a:r>
              <a:rPr sz="3050" spc="3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0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queues.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5263" y="551249"/>
            <a:ext cx="585025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165" dirty="0"/>
              <a:t>Scheduling</a:t>
            </a:r>
            <a:r>
              <a:rPr spc="-409" dirty="0"/>
              <a:t> </a:t>
            </a:r>
            <a:r>
              <a:rPr spc="-380" dirty="0"/>
              <a:t>View</a:t>
            </a:r>
            <a:endParaRPr spc="-380" dirty="0"/>
          </a:p>
        </p:txBody>
      </p:sp>
      <p:sp>
        <p:nvSpPr>
          <p:cNvPr id="3" name="object 3"/>
          <p:cNvSpPr/>
          <p:nvPr/>
        </p:nvSpPr>
        <p:spPr>
          <a:xfrm>
            <a:off x="1031747" y="1424939"/>
            <a:ext cx="8499348" cy="531571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458089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Scheduling</a:t>
            </a:r>
            <a:r>
              <a:rPr spc="-310" dirty="0"/>
              <a:t> </a:t>
            </a:r>
            <a:r>
              <a:rPr spc="-185" dirty="0"/>
              <a:t>Queues</a:t>
            </a:r>
            <a:endParaRPr spc="-185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04959"/>
            <a:ext cx="8375650" cy="2623820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The queues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generally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stored 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linked</a:t>
            </a:r>
            <a:r>
              <a:rPr sz="3050" spc="2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lists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635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queue header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points </a:t>
            </a:r>
            <a:r>
              <a:rPr sz="30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first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final </a:t>
            </a:r>
            <a:r>
              <a:rPr sz="3050" spc="-280" dirty="0">
                <a:latin typeface="Times New Roman" panose="02020603050405020304"/>
                <a:cs typeface="Times New Roman" panose="02020603050405020304"/>
              </a:rPr>
              <a:t>PCB’s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list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974725" algn="l"/>
                <a:tab pos="2129790" algn="l"/>
                <a:tab pos="2944495" algn="l"/>
                <a:tab pos="3766820" algn="l"/>
                <a:tab pos="4244975" algn="l"/>
                <a:tab pos="5462905" algn="l"/>
                <a:tab pos="5791835" algn="l"/>
                <a:tab pos="7013575" algn="l"/>
                <a:tab pos="7824470" algn="l"/>
              </a:tabLst>
            </a:pPr>
            <a:r>
              <a:rPr sz="3050" spc="-385" dirty="0">
                <a:latin typeface="Times New Roman" panose="02020603050405020304"/>
                <a:cs typeface="Times New Roman" panose="02020603050405020304"/>
              </a:rPr>
              <a:t>W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465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ud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po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4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50" spc="-28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45" dirty="0">
                <a:latin typeface="Times New Roman" panose="02020603050405020304"/>
                <a:cs typeface="Times New Roman" panose="02020603050405020304"/>
              </a:rPr>
              <a:t>t 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points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next </a:t>
            </a:r>
            <a:r>
              <a:rPr sz="3050" spc="-260" dirty="0">
                <a:latin typeface="Times New Roman" panose="02020603050405020304"/>
                <a:cs typeface="Times New Roman" panose="02020603050405020304"/>
              </a:rPr>
              <a:t>PCB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ready</a:t>
            </a:r>
            <a:r>
              <a:rPr sz="3050" spc="-3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queue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392579"/>
            <a:ext cx="458089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65" dirty="0"/>
              <a:t>Scheduling</a:t>
            </a:r>
            <a:r>
              <a:rPr spc="-310" dirty="0"/>
              <a:t> </a:t>
            </a:r>
            <a:r>
              <a:rPr spc="-185" dirty="0"/>
              <a:t>Queues</a:t>
            </a:r>
            <a:endParaRPr spc="-185" dirty="0"/>
          </a:p>
        </p:txBody>
      </p:sp>
      <p:sp>
        <p:nvSpPr>
          <p:cNvPr id="3" name="object 3"/>
          <p:cNvSpPr/>
          <p:nvPr/>
        </p:nvSpPr>
        <p:spPr>
          <a:xfrm>
            <a:off x="911352" y="1431036"/>
            <a:ext cx="8316467" cy="5465063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74384" y="2962190"/>
            <a:ext cx="6336665" cy="7626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800" spc="-15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Operations </a:t>
            </a:r>
            <a:r>
              <a:rPr sz="4800" spc="13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4800" spc="-229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4800" spc="-2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Processes</a:t>
            </a:r>
            <a:endParaRPr sz="48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8584" y="1729178"/>
            <a:ext cx="8166100" cy="46558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create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children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processes,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which,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10" dirty="0">
                <a:latin typeface="Times New Roman" panose="02020603050405020304"/>
                <a:cs typeface="Times New Roman" panose="02020603050405020304"/>
              </a:rPr>
              <a:t>turn 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create </a:t>
            </a: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processes, forming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40" dirty="0">
                <a:latin typeface="Times New Roman" panose="02020603050405020304"/>
                <a:cs typeface="Times New Roman" panose="02020603050405020304"/>
              </a:rPr>
              <a:t>tree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305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Resource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sharing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29285" lvl="1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629920" algn="l"/>
              </a:tabLst>
            </a:pP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children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share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all</a:t>
            </a:r>
            <a:r>
              <a:rPr sz="3050" spc="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29285" lvl="1" indent="-300355">
              <a:lnSpc>
                <a:spcPct val="100000"/>
              </a:lnSpc>
              <a:spcBef>
                <a:spcPts val="70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629920" algn="l"/>
              </a:tabLst>
            </a:pP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Children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share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subset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parent’s</a:t>
            </a:r>
            <a:r>
              <a:rPr sz="3050" spc="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29285" lvl="1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629920" algn="l"/>
              </a:tabLst>
            </a:pP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share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no</a:t>
            </a:r>
            <a:r>
              <a:rPr sz="3050" spc="1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resources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Execution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29920" lvl="1" indent="-252095">
              <a:lnSpc>
                <a:spcPct val="100000"/>
              </a:lnSpc>
              <a:spcBef>
                <a:spcPts val="5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29920" algn="l"/>
              </a:tabLst>
            </a:pP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children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execute</a:t>
            </a:r>
            <a:r>
              <a:rPr sz="2650" spc="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concurrently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2992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29920" algn="l"/>
              </a:tabLst>
            </a:pP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waits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until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children</a:t>
            </a:r>
            <a:r>
              <a:rPr sz="265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terminate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461243"/>
            <a:ext cx="360743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20" dirty="0"/>
              <a:t>Process</a:t>
            </a:r>
            <a:r>
              <a:rPr sz="3950" spc="-290" dirty="0"/>
              <a:t> </a:t>
            </a:r>
            <a:r>
              <a:rPr sz="3950" spc="-215" dirty="0"/>
              <a:t>Creation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570992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240" dirty="0"/>
              <a:t>Creation</a:t>
            </a:r>
            <a:r>
              <a:rPr spc="-380" dirty="0"/>
              <a:t> </a:t>
            </a:r>
            <a:r>
              <a:rPr spc="-300" dirty="0"/>
              <a:t>(Cont.)</a:t>
            </a:r>
            <a:endParaRPr spc="-30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12312"/>
            <a:ext cx="8375015" cy="336867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Address</a:t>
            </a:r>
            <a:r>
              <a:rPr sz="30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space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12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duplicate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65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parent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20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650" spc="-130" dirty="0">
                <a:solidFill>
                  <a:srgbClr val="FF0000"/>
                </a:solidFill>
                <a:latin typeface="Times New Roman" panose="02020603050405020304"/>
                <a:cs typeface="Times New Roman" panose="02020603050405020304"/>
              </a:rPr>
              <a:t>loaded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2650" spc="3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it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3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210" dirty="0">
                <a:latin typeface="Times New Roman" panose="02020603050405020304"/>
                <a:cs typeface="Times New Roman" panose="02020603050405020304"/>
              </a:rPr>
              <a:t>UNIX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examples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9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b="1" spc="-15" dirty="0">
                <a:latin typeface="Times New Roman" panose="02020603050405020304"/>
                <a:cs typeface="Times New Roman" panose="02020603050405020304"/>
              </a:rPr>
              <a:t>fork </a:t>
            </a: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system call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creates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new</a:t>
            </a:r>
            <a:r>
              <a:rPr sz="265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marR="5080" lvl="1" indent="-252095">
              <a:lnSpc>
                <a:spcPts val="3170"/>
              </a:lnSpc>
              <a:spcBef>
                <a:spcPts val="54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  <a:tab pos="1423670" algn="l"/>
                <a:tab pos="2413000" algn="l"/>
                <a:tab pos="2986405" algn="l"/>
                <a:tab pos="3696970" algn="l"/>
                <a:tab pos="4417695" algn="l"/>
                <a:tab pos="4703445" algn="l"/>
                <a:tab pos="5477510" algn="l"/>
                <a:tab pos="5893435" algn="l"/>
                <a:tab pos="6922770" algn="l"/>
                <a:tab pos="7465695" algn="l"/>
              </a:tabLst>
            </a:pPr>
            <a:r>
              <a:rPr sz="2650" b="1" spc="60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b="1" spc="45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2650" b="1" spc="3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b="1" spc="6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b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-220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650" spc="-19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2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2650" spc="-19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204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229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6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2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b="1" spc="-70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650" b="1" spc="95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b="1" spc="-9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b="1" spc="10" dirty="0">
                <a:latin typeface="Times New Roman" panose="02020603050405020304"/>
                <a:cs typeface="Times New Roman" panose="02020603050405020304"/>
              </a:rPr>
              <a:t>k</a:t>
            </a:r>
            <a:r>
              <a:rPr sz="2650" b="1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2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5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18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2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650" spc="1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spc="-18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9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s 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space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new</a:t>
            </a:r>
            <a:r>
              <a:rPr sz="2650" spc="2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program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8491" y="1808403"/>
            <a:ext cx="6115685" cy="3719829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313055" indent="-300990">
              <a:lnSpc>
                <a:spcPct val="100000"/>
              </a:lnSpc>
              <a:spcBef>
                <a:spcPts val="53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690" algn="l"/>
              </a:tabLst>
            </a:pP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Includes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650" spc="-180" dirty="0">
                <a:latin typeface="Times New Roman" panose="02020603050405020304"/>
                <a:cs typeface="Times New Roman" panose="02020603050405020304"/>
              </a:rPr>
              <a:t>Build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kernel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2650" spc="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structures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Allocate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3055" indent="-300990">
              <a:lnSpc>
                <a:spcPct val="100000"/>
              </a:lnSpc>
              <a:spcBef>
                <a:spcPts val="65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690" algn="l"/>
              </a:tabLst>
            </a:pP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Reasons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create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270000" lvl="1" indent="-252095">
              <a:lnSpc>
                <a:spcPct val="100000"/>
              </a:lnSpc>
              <a:spcBef>
                <a:spcPts val="430"/>
              </a:spcBef>
              <a:buClr>
                <a:srgbClr val="E6B1AA"/>
              </a:buClr>
              <a:buSzPct val="85000"/>
              <a:buFont typeface="Arial" panose="020B0604020202020204"/>
              <a:buChar char="•"/>
              <a:tabLst>
                <a:tab pos="1270000" algn="l"/>
                <a:tab pos="1270635" algn="l"/>
              </a:tabLst>
            </a:pP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Submit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batch </a:t>
            </a:r>
            <a:r>
              <a:rPr sz="2650" spc="-25" dirty="0">
                <a:latin typeface="Times New Roman" panose="02020603050405020304"/>
                <a:cs typeface="Times New Roman" panose="02020603050405020304"/>
              </a:rPr>
              <a:t>job/Start</a:t>
            </a:r>
            <a:r>
              <a:rPr sz="2650" spc="2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program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270000" lvl="1" indent="-252095">
              <a:lnSpc>
                <a:spcPct val="100000"/>
              </a:lnSpc>
              <a:spcBef>
                <a:spcPts val="430"/>
              </a:spcBef>
              <a:buClr>
                <a:srgbClr val="E6B1AA"/>
              </a:buClr>
              <a:buSzPct val="85000"/>
              <a:buFont typeface="Arial" panose="020B0604020202020204"/>
              <a:buChar char="•"/>
              <a:tabLst>
                <a:tab pos="1270000" algn="l"/>
                <a:tab pos="1270635" algn="l"/>
              </a:tabLst>
            </a:pP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logs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650" spc="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system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270000" lvl="1" indent="-252095">
              <a:lnSpc>
                <a:spcPct val="100000"/>
              </a:lnSpc>
              <a:spcBef>
                <a:spcPts val="420"/>
              </a:spcBef>
              <a:buClr>
                <a:srgbClr val="E6B1AA"/>
              </a:buClr>
              <a:buSzPct val="85000"/>
              <a:buFont typeface="Arial" panose="020B0604020202020204"/>
              <a:buChar char="•"/>
              <a:tabLst>
                <a:tab pos="1270000" algn="l"/>
                <a:tab pos="1270635" algn="l"/>
              </a:tabLst>
            </a:pPr>
            <a:r>
              <a:rPr sz="2650" spc="-185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creates on </a:t>
            </a: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behalf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user</a:t>
            </a:r>
            <a:r>
              <a:rPr sz="2650" spc="4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(printing)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270000" lvl="1" indent="-252095">
              <a:lnSpc>
                <a:spcPct val="100000"/>
              </a:lnSpc>
              <a:spcBef>
                <a:spcPts val="435"/>
              </a:spcBef>
              <a:buClr>
                <a:srgbClr val="E6B1AA"/>
              </a:buClr>
              <a:buSzPct val="85000"/>
              <a:buFont typeface="Arial" panose="020B0604020202020204"/>
              <a:buChar char="•"/>
              <a:tabLst>
                <a:tab pos="1270000" algn="l"/>
                <a:tab pos="1270635" algn="l"/>
              </a:tabLst>
            </a:pPr>
            <a:r>
              <a:rPr sz="2650" spc="-185" dirty="0">
                <a:latin typeface="Times New Roman" panose="02020603050405020304"/>
                <a:cs typeface="Times New Roman" panose="02020603050405020304"/>
              </a:rPr>
              <a:t>Spawned </a:t>
            </a:r>
            <a:r>
              <a:rPr sz="2650" spc="-21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existing</a:t>
            </a:r>
            <a:r>
              <a:rPr sz="2650" spc="1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19879"/>
            <a:ext cx="360743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20" dirty="0"/>
              <a:t>Process</a:t>
            </a:r>
            <a:r>
              <a:rPr sz="3950" spc="-290" dirty="0"/>
              <a:t> </a:t>
            </a:r>
            <a:r>
              <a:rPr sz="3950" spc="-215" dirty="0"/>
              <a:t>Creation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617072"/>
            <a:ext cx="8057515" cy="220472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starts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up 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running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kernel</a:t>
            </a:r>
            <a:r>
              <a:rPr sz="2400" spc="2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mode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400" spc="-16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only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process,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initial</a:t>
            </a:r>
            <a:r>
              <a:rPr sz="2400" spc="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end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initialization,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initial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spc="-55" dirty="0">
                <a:latin typeface="Times New Roman" panose="02020603050405020304"/>
                <a:cs typeface="Times New Roman" panose="02020603050405020304"/>
              </a:rPr>
              <a:t>starts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up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another 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kernel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b="1" spc="35" dirty="0">
                <a:latin typeface="Times New Roman" panose="02020603050405020304"/>
                <a:cs typeface="Times New Roman" panose="02020603050405020304"/>
              </a:rPr>
              <a:t>init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kernel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identifier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400" spc="1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5" dirty="0">
                <a:latin typeface="Times New Roman" panose="02020603050405020304"/>
                <a:cs typeface="Times New Roman" panose="02020603050405020304"/>
              </a:rPr>
              <a:t>1.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19879"/>
            <a:ext cx="463867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310" dirty="0"/>
              <a:t>Unix </a:t>
            </a:r>
            <a:r>
              <a:rPr sz="3950" spc="-120" dirty="0"/>
              <a:t>Process</a:t>
            </a:r>
            <a:r>
              <a:rPr sz="3950" spc="-195" dirty="0"/>
              <a:t> </a:t>
            </a:r>
            <a:r>
              <a:rPr sz="3950" spc="-215" dirty="0"/>
              <a:t>Creation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709647"/>
            <a:ext cx="551815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-170" dirty="0"/>
              <a:t>Address</a:t>
            </a:r>
            <a:r>
              <a:rPr spc="-365" dirty="0"/>
              <a:t> </a:t>
            </a:r>
            <a:r>
              <a:rPr spc="-85" dirty="0"/>
              <a:t>Space</a:t>
            </a:r>
            <a:endParaRPr spc="-8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814705" marR="5080" indent="-300355">
              <a:lnSpc>
                <a:spcPts val="3320"/>
              </a:lnSpc>
              <a:spcBef>
                <a:spcPts val="52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815975" algn="l"/>
              </a:tabLst>
            </a:pPr>
            <a:r>
              <a:rPr spc="-370" dirty="0"/>
              <a:t>A </a:t>
            </a:r>
            <a:r>
              <a:rPr spc="-110" dirty="0"/>
              <a:t>list </a:t>
            </a:r>
            <a:r>
              <a:rPr spc="-180" dirty="0"/>
              <a:t>of </a:t>
            </a:r>
            <a:r>
              <a:rPr spc="-114" dirty="0"/>
              <a:t>memory </a:t>
            </a:r>
            <a:r>
              <a:rPr spc="-135" dirty="0"/>
              <a:t>locations </a:t>
            </a:r>
            <a:r>
              <a:rPr spc="-120" dirty="0"/>
              <a:t>from </a:t>
            </a:r>
            <a:r>
              <a:rPr spc="-150" dirty="0"/>
              <a:t>some min </a:t>
            </a:r>
            <a:r>
              <a:rPr spc="-160" dirty="0"/>
              <a:t>(usually </a:t>
            </a:r>
            <a:r>
              <a:rPr spc="-80" dirty="0"/>
              <a:t>0) </a:t>
            </a:r>
            <a:r>
              <a:rPr spc="-35" dirty="0"/>
              <a:t>to  </a:t>
            </a:r>
            <a:r>
              <a:rPr spc="-150" dirty="0"/>
              <a:t>some </a:t>
            </a:r>
            <a:r>
              <a:rPr spc="-175" dirty="0"/>
              <a:t>max </a:t>
            </a:r>
            <a:r>
              <a:rPr spc="-85" dirty="0"/>
              <a:t>that </a:t>
            </a:r>
            <a:r>
              <a:rPr spc="-229" dirty="0"/>
              <a:t>a </a:t>
            </a:r>
            <a:r>
              <a:rPr spc="-135" dirty="0"/>
              <a:t>process </a:t>
            </a:r>
            <a:r>
              <a:rPr spc="-175" dirty="0"/>
              <a:t>can </a:t>
            </a:r>
            <a:r>
              <a:rPr spc="-114" dirty="0"/>
              <a:t>read </a:t>
            </a:r>
            <a:r>
              <a:rPr spc="-160" dirty="0"/>
              <a:t>and</a:t>
            </a:r>
            <a:r>
              <a:rPr spc="-135" dirty="0"/>
              <a:t> </a:t>
            </a:r>
            <a:r>
              <a:rPr spc="-35" dirty="0"/>
              <a:t>write.</a:t>
            </a:r>
            <a:endParaRPr spc="-35" dirty="0"/>
          </a:p>
          <a:p>
            <a:pPr marL="502285">
              <a:lnSpc>
                <a:spcPct val="100000"/>
              </a:lnSpc>
              <a:spcBef>
                <a:spcPts val="1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700"/>
          </a:p>
          <a:p>
            <a:pPr marL="814705" indent="-300355">
              <a:lnSpc>
                <a:spcPct val="100000"/>
              </a:lnSpc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815975" algn="l"/>
              </a:tabLst>
            </a:pPr>
            <a:r>
              <a:rPr spc="-130" dirty="0"/>
              <a:t>Contains</a:t>
            </a:r>
            <a:endParaRPr spc="-130" dirty="0"/>
          </a:p>
          <a:p>
            <a:pPr marL="1331595" lvl="1" indent="-314325">
              <a:lnSpc>
                <a:spcPct val="100000"/>
              </a:lnSpc>
              <a:spcBef>
                <a:spcPts val="17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332230" algn="l"/>
                <a:tab pos="1332865" algn="l"/>
              </a:tabLst>
            </a:pP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executable</a:t>
            </a:r>
            <a:r>
              <a:rPr sz="26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program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331595" lvl="1" indent="-314325">
              <a:lnSpc>
                <a:spcPct val="100000"/>
              </a:lnSpc>
              <a:spcBef>
                <a:spcPts val="1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332230" algn="l"/>
                <a:tab pos="1332865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program’s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data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331595" lvl="1" indent="-314325">
              <a:lnSpc>
                <a:spcPct val="100000"/>
              </a:lnSpc>
              <a:spcBef>
                <a:spcPts val="1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332230" algn="l"/>
                <a:tab pos="1332865" algn="l"/>
              </a:tabLst>
            </a:pP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Stack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331595" marR="6350" lvl="1" indent="-314325">
              <a:lnSpc>
                <a:spcPts val="2860"/>
              </a:lnSpc>
              <a:spcBef>
                <a:spcPts val="47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332230" algn="l"/>
                <a:tab pos="1332865" algn="l"/>
              </a:tabLst>
            </a:pP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Associated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set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registers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e.g.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PC, </a:t>
            </a:r>
            <a:r>
              <a:rPr sz="2650" spc="-265" dirty="0">
                <a:latin typeface="Times New Roman" panose="02020603050405020304"/>
                <a:cs typeface="Times New Roman" panose="02020603050405020304"/>
              </a:rPr>
              <a:t>SP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and  </a:t>
            </a:r>
            <a:r>
              <a:rPr sz="2650" spc="-70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information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run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program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293" y="188213"/>
            <a:ext cx="9922764" cy="7370063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28597" y="581656"/>
            <a:ext cx="610997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1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A </a:t>
            </a:r>
            <a:r>
              <a:rPr sz="3500" spc="-4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Tree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of Processes </a:t>
            </a:r>
            <a:r>
              <a:rPr sz="3500" spc="-1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in</a:t>
            </a:r>
            <a:r>
              <a:rPr sz="3500" spc="-15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Linux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  <p:sp>
        <p:nvSpPr>
          <p:cNvPr id="4" name="object 4"/>
          <p:cNvSpPr txBox="1"/>
          <p:nvPr/>
        </p:nvSpPr>
        <p:spPr>
          <a:xfrm>
            <a:off x="5459939" y="1804072"/>
            <a:ext cx="52260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0795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init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1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61539" y="3218372"/>
            <a:ext cx="734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12725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sshd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3028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09950" y="3212264"/>
            <a:ext cx="734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79705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login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8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8415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11170" y="3265608"/>
            <a:ext cx="593090" cy="404495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48895" marR="5080" indent="-36830">
              <a:lnSpc>
                <a:spcPts val="1490"/>
              </a:lnSpc>
              <a:spcBef>
                <a:spcPts val="15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k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th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r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e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a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d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d 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8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2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158909" y="4632594"/>
            <a:ext cx="734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1463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sshd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8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3610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304245" y="4647824"/>
            <a:ext cx="664210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7112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pdflush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85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200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566901" y="4652462"/>
            <a:ext cx="52260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k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h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e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l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p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e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r 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6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139125" y="6133799"/>
            <a:ext cx="734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7780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tcsch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4005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480258" y="6203812"/>
            <a:ext cx="734695" cy="404495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 marR="5080" indent="177800">
              <a:lnSpc>
                <a:spcPts val="1490"/>
              </a:lnSpc>
              <a:spcBef>
                <a:spcPts val="15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emacs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9204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387606" y="4689030"/>
            <a:ext cx="734695" cy="4064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14630">
              <a:lnSpc>
                <a:spcPct val="100000"/>
              </a:lnSpc>
              <a:spcBef>
                <a:spcPts val="95"/>
              </a:spcBef>
            </a:pPr>
            <a:r>
              <a:rPr sz="1250" b="1" spc="-195" dirty="0">
                <a:latin typeface="Courier New" panose="02070309020205020404"/>
                <a:cs typeface="Courier New" panose="02070309020205020404"/>
              </a:rPr>
              <a:t>bash  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9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8416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17515" y="6223719"/>
            <a:ext cx="732155" cy="404495"/>
          </a:xfrm>
          <a:prstGeom prst="rect">
            <a:avLst/>
          </a:prstGeom>
        </p:spPr>
        <p:txBody>
          <a:bodyPr vert="horz" wrap="square" lIns="0" tIns="19685" rIns="0" bIns="0" rtlCol="0">
            <a:spAutoFit/>
          </a:bodyPr>
          <a:lstStyle/>
          <a:p>
            <a:pPr marL="12700" marR="5080" indent="284480">
              <a:lnSpc>
                <a:spcPts val="1490"/>
              </a:lnSpc>
              <a:spcBef>
                <a:spcPts val="155"/>
              </a:spcBef>
            </a:pPr>
            <a:r>
              <a:rPr sz="1250" b="1" spc="-190" dirty="0">
                <a:latin typeface="Courier New" panose="02070309020205020404"/>
                <a:cs typeface="Courier New" panose="02070309020205020404"/>
              </a:rPr>
              <a:t>ps  </a:t>
            </a:r>
            <a:r>
              <a:rPr sz="1250" b="1" spc="-195" dirty="0">
                <a:latin typeface="Courier New" panose="02070309020205020404"/>
                <a:cs typeface="Courier New" panose="02070309020205020404"/>
              </a:rPr>
              <a:t>pid </a:t>
            </a:r>
            <a:r>
              <a:rPr sz="1250" b="1" spc="-190" dirty="0">
                <a:latin typeface="Courier New" panose="02070309020205020404"/>
                <a:cs typeface="Courier New" panose="02070309020205020404"/>
              </a:rPr>
              <a:t>=</a:t>
            </a:r>
            <a:r>
              <a:rPr sz="1250" b="1" spc="-28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250" b="1" spc="-200" dirty="0">
                <a:latin typeface="Courier New" panose="02070309020205020404"/>
                <a:cs typeface="Courier New" panose="02070309020205020404"/>
              </a:rPr>
              <a:t>9298</a:t>
            </a:r>
            <a:endParaRPr sz="1250">
              <a:latin typeface="Courier New" panose="02070309020205020404"/>
              <a:cs typeface="Courier New" panose="02070309020205020404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617072"/>
            <a:ext cx="8072755" cy="2573655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These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400" spc="-195" dirty="0">
                <a:latin typeface="Times New Roman" panose="02020603050405020304"/>
                <a:cs typeface="Times New Roman" panose="02020603050405020304"/>
              </a:rPr>
              <a:t>may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themselves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go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create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new</a:t>
            </a:r>
            <a:r>
              <a:rPr sz="2400" spc="2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processes.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marR="191135" indent="-300355">
              <a:lnSpc>
                <a:spcPct val="101000"/>
              </a:lnSpc>
              <a:spcBef>
                <a:spcPts val="65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55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descended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init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kernel 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thread.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270" dirty="0">
                <a:latin typeface="Times New Roman" panose="02020603050405020304"/>
                <a:cs typeface="Times New Roman" panose="02020603050405020304"/>
              </a:rPr>
              <a:t>You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see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55" dirty="0">
                <a:latin typeface="Times New Roman" panose="02020603050405020304"/>
                <a:cs typeface="Times New Roman" panose="02020603050405020304"/>
              </a:rPr>
              <a:t>family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relationship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between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running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Linux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using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b="1" spc="15" dirty="0">
                <a:latin typeface="Times New Roman" panose="02020603050405020304"/>
                <a:cs typeface="Times New Roman" panose="02020603050405020304"/>
              </a:rPr>
              <a:t>pstree</a:t>
            </a:r>
            <a:r>
              <a:rPr sz="2400" b="1" spc="1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command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29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new process </a:t>
            </a:r>
            <a:r>
              <a:rPr sz="2400" spc="-16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created </a:t>
            </a:r>
            <a:r>
              <a:rPr sz="2400" spc="-19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b="1" spc="30" dirty="0">
                <a:latin typeface="Times New Roman" panose="02020603050405020304"/>
                <a:cs typeface="Times New Roman" panose="02020603050405020304"/>
              </a:rPr>
              <a:t>fork()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system</a:t>
            </a:r>
            <a:r>
              <a:rPr sz="2400" spc="2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call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461243"/>
            <a:ext cx="360743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20" dirty="0"/>
              <a:t>Process</a:t>
            </a:r>
            <a:r>
              <a:rPr sz="3950" spc="-290" dirty="0"/>
              <a:t> </a:t>
            </a:r>
            <a:r>
              <a:rPr sz="3950" spc="-215" dirty="0"/>
              <a:t>Creation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69" y="2142165"/>
            <a:ext cx="7562850" cy="3210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0000"/>
              </a:lnSpc>
              <a:spcBef>
                <a:spcPts val="95"/>
              </a:spcBef>
            </a:pP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end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system call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 waiting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run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once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scheduler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chooses</a:t>
            </a:r>
            <a:r>
              <a:rPr sz="220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it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2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structure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200" spc="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allocated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new process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called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</a:t>
            </a:r>
            <a:r>
              <a:rPr sz="2200" spc="3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existing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called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parent</a:t>
            </a:r>
            <a:r>
              <a:rPr sz="2200" spc="3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gets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child’s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pid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returned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200" spc="3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5" dirty="0">
                <a:latin typeface="Times New Roman" panose="02020603050405020304"/>
                <a:cs typeface="Times New Roman" panose="02020603050405020304"/>
              </a:rPr>
              <a:t>it.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gets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0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returned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200" spc="1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dirty="0">
                <a:latin typeface="Times New Roman" panose="02020603050405020304"/>
                <a:cs typeface="Times New Roman" panose="02020603050405020304"/>
              </a:rPr>
              <a:t>it.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Both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execute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same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point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after fork()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returns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941326"/>
            <a:ext cx="452691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300" dirty="0"/>
              <a:t>The </a:t>
            </a:r>
            <a:r>
              <a:rPr sz="3950" spc="-285" dirty="0"/>
              <a:t>fork() </a:t>
            </a:r>
            <a:r>
              <a:rPr sz="3950" spc="-160" dirty="0"/>
              <a:t>system</a:t>
            </a:r>
            <a:r>
              <a:rPr sz="3950" spc="-100" dirty="0"/>
              <a:t> </a:t>
            </a:r>
            <a:r>
              <a:rPr sz="3950" spc="-175" dirty="0"/>
              <a:t>call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93174" y="441461"/>
            <a:ext cx="386969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Fork() System</a:t>
            </a:r>
            <a:r>
              <a:rPr sz="3500" spc="-7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spc="-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call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74867" y="1496063"/>
            <a:ext cx="42748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150" spc="-525" dirty="0">
                <a:solidFill>
                  <a:srgbClr val="993300"/>
                </a:solidFill>
                <a:latin typeface="Times New Roman" panose="02020603050405020304"/>
                <a:cs typeface="Times New Roman" panose="02020603050405020304"/>
              </a:rPr>
              <a:t> </a:t>
            </a:r>
            <a:r>
              <a:rPr sz="3500" spc="5" dirty="0">
                <a:latin typeface="Arial" panose="020B0604020202020204"/>
                <a:cs typeface="Arial" panose="020B0604020202020204"/>
              </a:rPr>
              <a:t>Before calling</a:t>
            </a:r>
            <a:r>
              <a:rPr sz="3500" spc="-204" dirty="0">
                <a:latin typeface="Arial" panose="020B0604020202020204"/>
                <a:cs typeface="Arial" panose="020B0604020202020204"/>
              </a:rPr>
              <a:t> </a:t>
            </a:r>
            <a:r>
              <a:rPr sz="3500" spc="-80" dirty="0">
                <a:latin typeface="Arial" panose="020B0604020202020204"/>
                <a:cs typeface="Arial" panose="020B0604020202020204"/>
              </a:rPr>
              <a:t>fork()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74867" y="3692208"/>
            <a:ext cx="389953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150" spc="-525" dirty="0">
                <a:solidFill>
                  <a:srgbClr val="993300"/>
                </a:solidFill>
                <a:latin typeface="Times New Roman" panose="02020603050405020304"/>
                <a:cs typeface="Times New Roman" panose="02020603050405020304"/>
              </a:rPr>
              <a:t> </a:t>
            </a:r>
            <a:r>
              <a:rPr sz="3500" spc="-5" dirty="0">
                <a:latin typeface="Arial" panose="020B0604020202020204"/>
                <a:cs typeface="Arial" panose="020B0604020202020204"/>
              </a:rPr>
              <a:t>After </a:t>
            </a:r>
            <a:r>
              <a:rPr sz="3500" spc="5" dirty="0">
                <a:latin typeface="Arial" panose="020B0604020202020204"/>
                <a:cs typeface="Arial" panose="020B0604020202020204"/>
              </a:rPr>
              <a:t>calling</a:t>
            </a:r>
            <a:r>
              <a:rPr sz="3500" spc="-140" dirty="0">
                <a:latin typeface="Arial" panose="020B0604020202020204"/>
                <a:cs typeface="Arial" panose="020B0604020202020204"/>
              </a:rPr>
              <a:t> </a:t>
            </a:r>
            <a:r>
              <a:rPr sz="3500" spc="-85" dirty="0">
                <a:latin typeface="Arial" panose="020B0604020202020204"/>
                <a:cs typeface="Arial" panose="020B0604020202020204"/>
              </a:rPr>
              <a:t>fork()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219188" y="1328927"/>
            <a:ext cx="2336292" cy="276606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4536947" y="4367784"/>
            <a:ext cx="5018532" cy="26822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28880" y="441461"/>
            <a:ext cx="620458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Example of fork() system</a:t>
            </a:r>
            <a:r>
              <a:rPr sz="3500" spc="-7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call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0448" y="1207414"/>
            <a:ext cx="3397885" cy="50425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399540">
              <a:lnSpc>
                <a:spcPct val="129000"/>
              </a:lnSpc>
              <a:spcBef>
                <a:spcPts val="9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#include &lt;stdio.h&gt;  #include</a:t>
            </a:r>
            <a:r>
              <a:rPr sz="15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latin typeface="Arial" panose="020B0604020202020204"/>
                <a:cs typeface="Arial" panose="020B0604020202020204"/>
              </a:rPr>
              <a:t>&lt;sys/types.h&gt;  #include</a:t>
            </a:r>
            <a:r>
              <a:rPr sz="1500" spc="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&lt;unistd.h&gt;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520"/>
              </a:spcBef>
            </a:pPr>
            <a:r>
              <a:rPr sz="1500" spc="5" dirty="0">
                <a:latin typeface="Arial" panose="020B0604020202020204"/>
                <a:cs typeface="Arial" panose="020B0604020202020204"/>
              </a:rPr>
              <a:t>int</a:t>
            </a:r>
            <a:r>
              <a:rPr sz="1500" spc="2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main()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{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228600">
              <a:lnSpc>
                <a:spcPct val="100000"/>
              </a:lnSpc>
              <a:spcBef>
                <a:spcPts val="515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// </a:t>
            </a:r>
            <a:r>
              <a:rPr sz="1500" spc="20" dirty="0">
                <a:latin typeface="Arial" panose="020B0604020202020204"/>
                <a:cs typeface="Arial" panose="020B0604020202020204"/>
              </a:rPr>
              <a:t>make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two process </a:t>
            </a:r>
            <a:r>
              <a:rPr sz="1500" spc="10" dirty="0">
                <a:latin typeface="Arial" panose="020B0604020202020204"/>
                <a:cs typeface="Arial" panose="020B0604020202020204"/>
              </a:rPr>
              <a:t>which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run</a:t>
            </a:r>
            <a:r>
              <a:rPr sz="1500" spc="-4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20" dirty="0">
                <a:latin typeface="Arial" panose="020B0604020202020204"/>
                <a:cs typeface="Arial" panose="020B0604020202020204"/>
              </a:rPr>
              <a:t>same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228600" marR="118110">
              <a:lnSpc>
                <a:spcPct val="129000"/>
              </a:lnSpc>
              <a:spcBef>
                <a:spcPts val="5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//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program </a:t>
            </a:r>
            <a:r>
              <a:rPr sz="1500" spc="10" dirty="0">
                <a:latin typeface="Arial" panose="020B0604020202020204"/>
                <a:cs typeface="Arial" panose="020B0604020202020204"/>
              </a:rPr>
              <a:t>running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fork()</a:t>
            </a:r>
            <a:r>
              <a:rPr sz="1500" spc="-4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latin typeface="Arial" panose="020B0604020202020204"/>
                <a:cs typeface="Arial" panose="020B0604020202020204"/>
              </a:rPr>
              <a:t>instruction  fork();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000">
              <a:latin typeface="Arial" panose="020B0604020202020204"/>
              <a:cs typeface="Arial" panose="020B0604020202020204"/>
            </a:endParaRPr>
          </a:p>
          <a:p>
            <a:pPr marL="228600" marR="1227455">
              <a:lnSpc>
                <a:spcPct val="129000"/>
              </a:lnSpc>
            </a:pPr>
            <a:r>
              <a:rPr sz="1500" spc="10" dirty="0">
                <a:latin typeface="Arial" panose="020B0604020202020204"/>
                <a:cs typeface="Arial" panose="020B0604020202020204"/>
              </a:rPr>
              <a:t>printf("Hello </a:t>
            </a:r>
            <a:r>
              <a:rPr sz="1500" spc="5" dirty="0">
                <a:latin typeface="Arial" panose="020B0604020202020204"/>
                <a:cs typeface="Arial" panose="020B0604020202020204"/>
              </a:rPr>
              <a:t>world!\n"); 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return</a:t>
            </a:r>
            <a:r>
              <a:rPr sz="1500" spc="-20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0;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53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}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4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</a:pPr>
            <a:r>
              <a:rPr sz="1500" spc="1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Output?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000">
              <a:latin typeface="Arial" panose="020B0604020202020204"/>
              <a:cs typeface="Arial" panose="020B0604020202020204"/>
            </a:endParaRPr>
          </a:p>
          <a:p>
            <a:pPr marL="12700" marR="2359025">
              <a:lnSpc>
                <a:spcPct val="129000"/>
              </a:lnSpc>
            </a:pPr>
            <a:r>
              <a:rPr sz="150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Hello</a:t>
            </a:r>
            <a:r>
              <a:rPr sz="1500" spc="-4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world!  Hello</a:t>
            </a:r>
            <a:r>
              <a:rPr sz="1500" spc="-4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world!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28880" y="441461"/>
            <a:ext cx="620458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Example of fork() system</a:t>
            </a:r>
            <a:r>
              <a:rPr sz="3500" spc="-7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call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0448" y="1208938"/>
            <a:ext cx="2174875" cy="352932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77165">
              <a:lnSpc>
                <a:spcPct val="139000"/>
              </a:lnSpc>
              <a:spcBef>
                <a:spcPts val="9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#include &lt;stdio.h&gt;  #include</a:t>
            </a:r>
            <a:r>
              <a:rPr sz="1500" spc="-3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latin typeface="Arial" panose="020B0604020202020204"/>
                <a:cs typeface="Arial" panose="020B0604020202020204"/>
              </a:rPr>
              <a:t>&lt;sys/types.h&gt;  #include</a:t>
            </a:r>
            <a:r>
              <a:rPr sz="1500" spc="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&lt;unistd.h&gt;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500" spc="5" dirty="0">
                <a:latin typeface="Arial" panose="020B0604020202020204"/>
                <a:cs typeface="Arial" panose="020B0604020202020204"/>
              </a:rPr>
              <a:t>int</a:t>
            </a:r>
            <a:r>
              <a:rPr sz="1500" spc="25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main()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{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228600">
              <a:lnSpc>
                <a:spcPct val="100000"/>
              </a:lnSpc>
              <a:spcBef>
                <a:spcPts val="705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fork();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228600">
              <a:lnSpc>
                <a:spcPct val="100000"/>
              </a:lnSpc>
              <a:spcBef>
                <a:spcPts val="71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fork();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150">
              <a:latin typeface="Arial" panose="020B0604020202020204"/>
              <a:cs typeface="Arial" panose="020B0604020202020204"/>
            </a:endParaRPr>
          </a:p>
          <a:p>
            <a:pPr marL="228600" marR="5080">
              <a:lnSpc>
                <a:spcPct val="139000"/>
              </a:lnSpc>
            </a:pPr>
            <a:r>
              <a:rPr sz="1500" spc="10" dirty="0">
                <a:latin typeface="Arial" panose="020B0604020202020204"/>
                <a:cs typeface="Arial" panose="020B0604020202020204"/>
              </a:rPr>
              <a:t>printf("Hello </a:t>
            </a:r>
            <a:r>
              <a:rPr sz="1500" spc="5" dirty="0">
                <a:latin typeface="Arial" panose="020B0604020202020204"/>
                <a:cs typeface="Arial" panose="020B0604020202020204"/>
              </a:rPr>
              <a:t>world!\n"); 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return</a:t>
            </a:r>
            <a:r>
              <a:rPr sz="1500" spc="-20" dirty="0">
                <a:latin typeface="Arial" panose="020B0604020202020204"/>
                <a:cs typeface="Arial" panose="020B0604020202020204"/>
              </a:rPr>
              <a:t> </a:t>
            </a:r>
            <a:r>
              <a:rPr sz="1500" spc="15" dirty="0">
                <a:latin typeface="Arial" panose="020B0604020202020204"/>
                <a:cs typeface="Arial" panose="020B0604020202020204"/>
              </a:rPr>
              <a:t>0;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710"/>
              </a:spcBef>
            </a:pPr>
            <a:r>
              <a:rPr sz="1500" spc="10" dirty="0">
                <a:latin typeface="Arial" panose="020B0604020202020204"/>
                <a:cs typeface="Arial" panose="020B0604020202020204"/>
              </a:rPr>
              <a:t>}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9156" y="441461"/>
            <a:ext cx="3500754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Exercise –</a:t>
            </a:r>
            <a:r>
              <a:rPr sz="3500" spc="-5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fork()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74840" y="1387831"/>
            <a:ext cx="5506720" cy="45764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927350">
              <a:lnSpc>
                <a:spcPct val="139000"/>
              </a:lnSpc>
              <a:spcBef>
                <a:spcPts val="100"/>
              </a:spcBef>
            </a:pPr>
            <a:r>
              <a:rPr sz="1950" spc="15" dirty="0">
                <a:latin typeface="Arial" panose="020B0604020202020204"/>
                <a:cs typeface="Arial" panose="020B0604020202020204"/>
              </a:rPr>
              <a:t>#include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&lt;stdio.h&gt; 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#include</a:t>
            </a:r>
            <a:r>
              <a:rPr sz="1950" spc="-8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&lt;sys/types.h&gt;  int</a:t>
            </a:r>
            <a:r>
              <a:rPr sz="195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main()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{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>
              <a:lnSpc>
                <a:spcPct val="100000"/>
              </a:lnSpc>
              <a:spcBef>
                <a:spcPts val="925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fork();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>
              <a:lnSpc>
                <a:spcPct val="100000"/>
              </a:lnSpc>
              <a:spcBef>
                <a:spcPts val="91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fork();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>
              <a:lnSpc>
                <a:spcPct val="100000"/>
              </a:lnSpc>
              <a:spcBef>
                <a:spcPts val="915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fork();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 marR="3487420">
              <a:lnSpc>
                <a:spcPct val="139000"/>
              </a:lnSpc>
              <a:spcBef>
                <a:spcPts val="10"/>
              </a:spcBef>
            </a:pPr>
            <a:r>
              <a:rPr sz="1950" spc="20" dirty="0">
                <a:latin typeface="Arial" panose="020B0604020202020204"/>
                <a:cs typeface="Arial" panose="020B0604020202020204"/>
              </a:rPr>
              <a:t>p</a:t>
            </a:r>
            <a:r>
              <a:rPr sz="1950" dirty="0">
                <a:latin typeface="Arial" panose="020B0604020202020204"/>
                <a:cs typeface="Arial" panose="020B0604020202020204"/>
              </a:rPr>
              <a:t>r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i</a:t>
            </a:r>
            <a:r>
              <a:rPr sz="1950" dirty="0">
                <a:latin typeface="Arial" panose="020B0604020202020204"/>
                <a:cs typeface="Arial" panose="020B0604020202020204"/>
              </a:rPr>
              <a:t>n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tf</a:t>
            </a:r>
            <a:r>
              <a:rPr sz="1950" dirty="0">
                <a:latin typeface="Arial" panose="020B0604020202020204"/>
                <a:cs typeface="Arial" panose="020B0604020202020204"/>
              </a:rPr>
              <a:t>(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"he</a:t>
            </a:r>
            <a:r>
              <a:rPr sz="1950" dirty="0">
                <a:latin typeface="Arial" panose="020B0604020202020204"/>
                <a:cs typeface="Arial" panose="020B0604020202020204"/>
              </a:rPr>
              <a:t>ll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o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\</a:t>
            </a:r>
            <a:r>
              <a:rPr sz="1950" dirty="0">
                <a:latin typeface="Arial" panose="020B0604020202020204"/>
                <a:cs typeface="Arial" panose="020B0604020202020204"/>
              </a:rPr>
              <a:t>n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"</a:t>
            </a:r>
            <a:r>
              <a:rPr sz="1950" dirty="0">
                <a:latin typeface="Arial" panose="020B0604020202020204"/>
                <a:cs typeface="Arial" panose="020B0604020202020204"/>
              </a:rPr>
              <a:t>)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; 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return</a:t>
            </a:r>
            <a:r>
              <a:rPr sz="195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0;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}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sz="195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Question: </a:t>
            </a:r>
            <a:r>
              <a:rPr sz="1950" spc="1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how </a:t>
            </a:r>
            <a:r>
              <a:rPr sz="195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many times will “hello” </a:t>
            </a:r>
            <a:r>
              <a:rPr sz="1950" spc="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be</a:t>
            </a:r>
            <a:r>
              <a:rPr sz="1950" spc="-2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printed?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823" y="540561"/>
            <a:ext cx="436562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310" dirty="0"/>
              <a:t>Unix </a:t>
            </a:r>
            <a:r>
              <a:rPr sz="3950" spc="-120" dirty="0"/>
              <a:t>Process</a:t>
            </a:r>
            <a:r>
              <a:rPr sz="3950" spc="-185" dirty="0"/>
              <a:t> </a:t>
            </a:r>
            <a:r>
              <a:rPr sz="3950" spc="-245" dirty="0"/>
              <a:t>Control</a:t>
            </a:r>
            <a:endParaRPr sz="3950"/>
          </a:p>
        </p:txBody>
      </p:sp>
      <p:sp>
        <p:nvSpPr>
          <p:cNvPr id="3" name="object 3"/>
          <p:cNvSpPr txBox="1"/>
          <p:nvPr/>
        </p:nvSpPr>
        <p:spPr>
          <a:xfrm>
            <a:off x="4478556" y="1678267"/>
            <a:ext cx="4820920" cy="4820285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312420" indent="-300355" algn="just">
              <a:lnSpc>
                <a:spcPct val="100000"/>
              </a:lnSpc>
              <a:spcBef>
                <a:spcPts val="23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Minimal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checking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200" spc="-25" dirty="0">
                <a:latin typeface="Times New Roman" panose="02020603050405020304"/>
                <a:cs typeface="Times New Roman" panose="02020603050405020304"/>
              </a:rPr>
              <a:t>error</a:t>
            </a:r>
            <a:r>
              <a:rPr sz="2200" spc="1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conditions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8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Potential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confusion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about open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files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and 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writing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spc="1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file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marR="7620" indent="-300355" algn="just">
              <a:lnSpc>
                <a:spcPct val="8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new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created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b="1" spc="-10" dirty="0">
                <a:latin typeface="Times New Roman" panose="02020603050405020304"/>
                <a:cs typeface="Times New Roman" panose="02020603050405020304"/>
              </a:rPr>
              <a:t>fork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or 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three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standard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files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are 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automatically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opened: </a:t>
            </a:r>
            <a:r>
              <a:rPr sz="2200" b="1" spc="20" dirty="0">
                <a:latin typeface="Times New Roman" panose="02020603050405020304"/>
                <a:cs typeface="Times New Roman" panose="02020603050405020304"/>
              </a:rPr>
              <a:t>stdin</a:t>
            </a:r>
            <a:r>
              <a:rPr sz="2200" spc="2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b="1" spc="30" dirty="0">
                <a:latin typeface="Times New Roman" panose="02020603050405020304"/>
                <a:cs typeface="Times New Roman" panose="02020603050405020304"/>
              </a:rPr>
              <a:t>stdout</a:t>
            </a:r>
            <a:r>
              <a:rPr sz="2200" spc="3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and  </a:t>
            </a:r>
            <a:r>
              <a:rPr sz="2200" b="1" spc="-25" dirty="0">
                <a:latin typeface="Times New Roman" panose="02020603050405020304"/>
                <a:cs typeface="Times New Roman" panose="02020603050405020304"/>
              </a:rPr>
              <a:t>stderr.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ts val="2110"/>
              </a:lnSpc>
              <a:spcBef>
                <a:spcPts val="64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6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buffered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output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should 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appear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before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output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child,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buffers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must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flushed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before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2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fork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marR="7620" indent="-300355" algn="just">
              <a:lnSpc>
                <a:spcPct val="80000"/>
              </a:lnSpc>
              <a:spcBef>
                <a:spcPts val="68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6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both 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read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input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stream,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whatever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read 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lost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other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marR="6350" indent="-300355" algn="just">
              <a:lnSpc>
                <a:spcPct val="8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Once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something </a:t>
            </a:r>
            <a:r>
              <a:rPr sz="2200" spc="-16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been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delivered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from 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input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buffer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pointer </a:t>
            </a:r>
            <a:r>
              <a:rPr sz="2200" spc="-160" dirty="0">
                <a:latin typeface="Times New Roman" panose="02020603050405020304"/>
                <a:cs typeface="Times New Roman" panose="02020603050405020304"/>
              </a:rPr>
              <a:t>has 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moved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on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284479" y="7061707"/>
            <a:ext cx="2552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4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8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9223" y="1703266"/>
            <a:ext cx="2707640" cy="1249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2485"/>
              </a:lnSpc>
              <a:spcBef>
                <a:spcPts val="95"/>
              </a:spcBef>
            </a:pPr>
            <a:r>
              <a:rPr sz="220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int</a:t>
            </a:r>
            <a:r>
              <a:rPr sz="2200" b="1" spc="-2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main()</a:t>
            </a:r>
            <a:endParaRPr sz="22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ts val="2330"/>
              </a:lnSpc>
            </a:pP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{</a:t>
            </a:r>
            <a:endParaRPr sz="2200">
              <a:latin typeface="Courier New" panose="02070309020205020404"/>
              <a:cs typeface="Courier New" panose="02070309020205020404"/>
            </a:endParaRPr>
          </a:p>
          <a:p>
            <a:pPr marL="1017905" marR="5080">
              <a:lnSpc>
                <a:spcPts val="2340"/>
              </a:lnSpc>
              <a:spcBef>
                <a:spcPts val="170"/>
              </a:spcBef>
            </a:pPr>
            <a:r>
              <a:rPr sz="220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int </a:t>
            </a:r>
            <a:r>
              <a:rPr sz="2200" b="1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pid;  </a:t>
            </a:r>
            <a:r>
              <a:rPr sz="220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int </a:t>
            </a: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x =</a:t>
            </a:r>
            <a:r>
              <a:rPr sz="2200" b="1" spc="-6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0;</a:t>
            </a:r>
            <a:endParaRPr sz="22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845026" y="3183102"/>
            <a:ext cx="2371090" cy="1249045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 marR="674370">
              <a:lnSpc>
                <a:spcPts val="2340"/>
              </a:lnSpc>
              <a:spcBef>
                <a:spcPts val="420"/>
              </a:spcBef>
            </a:pP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x = x +</a:t>
            </a:r>
            <a:r>
              <a:rPr sz="2200" b="1" spc="-7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1;  fork();</a:t>
            </a:r>
            <a:endParaRPr sz="22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ts val="2145"/>
              </a:lnSpc>
            </a:pP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x =</a:t>
            </a:r>
            <a:r>
              <a:rPr sz="2200" b="1" spc="-2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200" b="1" spc="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3;</a:t>
            </a:r>
            <a:endParaRPr sz="22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ts val="2485"/>
              </a:lnSpc>
            </a:pPr>
            <a:r>
              <a:rPr sz="220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printf(“%d”,x)</a:t>
            </a:r>
            <a:endParaRPr sz="22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39223" y="4339789"/>
            <a:ext cx="193040" cy="6578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2490"/>
              </a:lnSpc>
              <a:spcBef>
                <a:spcPts val="95"/>
              </a:spcBef>
            </a:pP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;</a:t>
            </a:r>
            <a:endParaRPr sz="220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ts val="2490"/>
              </a:lnSpc>
            </a:pPr>
            <a:r>
              <a:rPr sz="2200" b="1" spc="-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}</a:t>
            </a:r>
            <a:endParaRPr sz="22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3724" y="7020572"/>
            <a:ext cx="25031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Operating</a:t>
            </a:r>
            <a:r>
              <a:rPr sz="1500" spc="-4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815" y="153441"/>
            <a:ext cx="6705600" cy="10979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90"/>
              </a:spcBef>
            </a:pPr>
            <a:r>
              <a:rPr sz="3500" spc="-145" dirty="0"/>
              <a:t>But </a:t>
            </a:r>
            <a:r>
              <a:rPr sz="3500" spc="-320" dirty="0"/>
              <a:t>we </a:t>
            </a:r>
            <a:r>
              <a:rPr sz="3500" spc="-220" dirty="0"/>
              <a:t>want </a:t>
            </a:r>
            <a:r>
              <a:rPr sz="3500" spc="-225" dirty="0"/>
              <a:t>the </a:t>
            </a:r>
            <a:r>
              <a:rPr sz="3500" spc="-185" dirty="0"/>
              <a:t>child </a:t>
            </a:r>
            <a:r>
              <a:rPr sz="3500" spc="-105" dirty="0"/>
              <a:t>process </a:t>
            </a:r>
            <a:r>
              <a:rPr sz="3500" spc="-250" dirty="0"/>
              <a:t>to </a:t>
            </a:r>
            <a:r>
              <a:rPr sz="3500" spc="-130" dirty="0"/>
              <a:t>do  </a:t>
            </a:r>
            <a:r>
              <a:rPr sz="3500" spc="-140" dirty="0"/>
              <a:t>something</a:t>
            </a:r>
            <a:r>
              <a:rPr sz="3500" spc="-220" dirty="0"/>
              <a:t> </a:t>
            </a:r>
            <a:r>
              <a:rPr sz="3500" spc="-75" dirty="0"/>
              <a:t>else…</a:t>
            </a:r>
            <a:endParaRPr sz="3500"/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84479" y="7061707"/>
            <a:ext cx="2552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4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9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19100" y="2712719"/>
            <a:ext cx="5532120" cy="4453255"/>
          </a:xfrm>
          <a:custGeom>
            <a:avLst/>
            <a:gdLst/>
            <a:ahLst/>
            <a:cxnLst/>
            <a:rect l="l" t="t" r="r" b="b"/>
            <a:pathLst>
              <a:path w="5532120" h="4453255">
                <a:moveTo>
                  <a:pt x="5532107" y="0"/>
                </a:moveTo>
                <a:lnTo>
                  <a:pt x="0" y="0"/>
                </a:lnTo>
                <a:lnTo>
                  <a:pt x="0" y="531876"/>
                </a:lnTo>
                <a:lnTo>
                  <a:pt x="0" y="4453140"/>
                </a:lnTo>
                <a:lnTo>
                  <a:pt x="5532107" y="4453140"/>
                </a:lnTo>
                <a:lnTo>
                  <a:pt x="5532107" y="531876"/>
                </a:lnTo>
                <a:lnTo>
                  <a:pt x="553210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506919" y="2649733"/>
            <a:ext cx="1631950" cy="427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int</a:t>
            </a:r>
            <a:r>
              <a:rPr sz="2650" b="1" spc="-9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2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pid;</a:t>
            </a:r>
            <a:endParaRPr sz="26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6919" y="3000239"/>
            <a:ext cx="3036570" cy="9798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int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status 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=</a:t>
            </a:r>
            <a:r>
              <a:rPr sz="2650" b="1" spc="-8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2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0;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ct val="100000"/>
              </a:lnSpc>
              <a:spcBef>
                <a:spcPts val="1995"/>
              </a:spcBef>
            </a:pPr>
            <a:r>
              <a:rPr sz="1950" b="1" spc="10" dirty="0">
                <a:solidFill>
                  <a:srgbClr val="9A2D1F"/>
                </a:solidFill>
                <a:latin typeface="Arial" panose="020B0604020202020204"/>
                <a:cs typeface="Arial" panose="020B0604020202020204"/>
              </a:rPr>
              <a:t>pid </a:t>
            </a:r>
            <a:r>
              <a:rPr sz="1950" b="1" spc="15" dirty="0">
                <a:solidFill>
                  <a:srgbClr val="9A2D1F"/>
                </a:solidFill>
                <a:latin typeface="Arial" panose="020B0604020202020204"/>
                <a:cs typeface="Arial" panose="020B0604020202020204"/>
              </a:rPr>
              <a:t>=</a:t>
            </a:r>
            <a:r>
              <a:rPr sz="1950" b="1" spc="-10" dirty="0">
                <a:solidFill>
                  <a:srgbClr val="9A2D1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950" b="1" spc="5" dirty="0">
                <a:solidFill>
                  <a:srgbClr val="9A2D1F"/>
                </a:solidFill>
                <a:latin typeface="Arial" panose="020B0604020202020204"/>
                <a:cs typeface="Arial" panose="020B0604020202020204"/>
              </a:rPr>
              <a:t>fork();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6919" y="3888699"/>
            <a:ext cx="5048250" cy="28771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2965"/>
              </a:lnSpc>
              <a:spcBef>
                <a:spcPts val="90"/>
              </a:spcBef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if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(pid&gt;0)</a:t>
            </a:r>
            <a:r>
              <a:rPr sz="2650" b="1" spc="-2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{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018540">
              <a:lnSpc>
                <a:spcPts val="2755"/>
              </a:lnSpc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/*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parent</a:t>
            </a:r>
            <a:r>
              <a:rPr sz="2650" b="1" spc="-3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*/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018540">
              <a:lnSpc>
                <a:spcPts val="2760"/>
              </a:lnSpc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……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018540">
              <a:lnSpc>
                <a:spcPts val="2755"/>
              </a:lnSpc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pid =</a:t>
            </a:r>
            <a:r>
              <a:rPr sz="2650" b="1" spc="-9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wait(&amp;status);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2700">
              <a:lnSpc>
                <a:spcPts val="2755"/>
              </a:lnSpc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} else</a:t>
            </a:r>
            <a:r>
              <a:rPr sz="2650" b="1" spc="-4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{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018540">
              <a:lnSpc>
                <a:spcPts val="2755"/>
              </a:lnSpc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/*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child</a:t>
            </a:r>
            <a:r>
              <a:rPr sz="2650" b="1" spc="-3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 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*/</a:t>
            </a:r>
            <a:endParaRPr sz="2650">
              <a:latin typeface="Courier New" panose="02070309020205020404"/>
              <a:cs typeface="Courier New" panose="02070309020205020404"/>
            </a:endParaRPr>
          </a:p>
          <a:p>
            <a:pPr marL="1018540" marR="1409700">
              <a:lnSpc>
                <a:spcPts val="2760"/>
              </a:lnSpc>
              <a:spcBef>
                <a:spcPts val="225"/>
              </a:spcBef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……  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exit(s</a:t>
            </a:r>
            <a:r>
              <a:rPr sz="2650" b="1" spc="-4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t</a:t>
            </a:r>
            <a:r>
              <a:rPr sz="2650" b="1" spc="-15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atus)</a:t>
            </a: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;</a:t>
            </a:r>
            <a:endParaRPr sz="265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6919" y="6686850"/>
            <a:ext cx="226695" cy="427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50" b="1" spc="-10" dirty="0">
                <a:solidFill>
                  <a:srgbClr val="9A2D1F"/>
                </a:solidFill>
                <a:latin typeface="Courier New" panose="02070309020205020404"/>
                <a:cs typeface="Courier New" panose="02070309020205020404"/>
              </a:rPr>
              <a:t>}</a:t>
            </a:r>
            <a:endParaRPr sz="2650">
              <a:latin typeface="Courier New" panose="02070309020205020404"/>
              <a:cs typeface="Courier New" panose="02070309020205020404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704403" y="3031807"/>
            <a:ext cx="7197090" cy="3763645"/>
            <a:chOff x="1704403" y="3031807"/>
            <a:chExt cx="7197090" cy="3763645"/>
          </a:xfrm>
        </p:grpSpPr>
        <p:sp>
          <p:nvSpPr>
            <p:cNvPr id="11" name="object 11"/>
            <p:cNvSpPr/>
            <p:nvPr/>
          </p:nvSpPr>
          <p:spPr>
            <a:xfrm>
              <a:off x="1720596" y="3249168"/>
              <a:ext cx="4482465" cy="1653539"/>
            </a:xfrm>
            <a:custGeom>
              <a:avLst/>
              <a:gdLst/>
              <a:ahLst/>
              <a:cxnLst/>
              <a:rect l="l" t="t" r="r" b="b"/>
              <a:pathLst>
                <a:path w="4482465" h="1653539">
                  <a:moveTo>
                    <a:pt x="4482084" y="0"/>
                  </a:moveTo>
                  <a:lnTo>
                    <a:pt x="2467356" y="0"/>
                  </a:lnTo>
                  <a:lnTo>
                    <a:pt x="0" y="1653539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1720596" y="3249168"/>
              <a:ext cx="4482465" cy="1653539"/>
            </a:xfrm>
            <a:custGeom>
              <a:avLst/>
              <a:gdLst/>
              <a:ahLst/>
              <a:cxnLst/>
              <a:rect l="l" t="t" r="r" b="b"/>
              <a:pathLst>
                <a:path w="4482465" h="1653539">
                  <a:moveTo>
                    <a:pt x="4482084" y="0"/>
                  </a:moveTo>
                  <a:lnTo>
                    <a:pt x="2467356" y="0"/>
                  </a:lnTo>
                  <a:lnTo>
                    <a:pt x="0" y="1653539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6286500" y="3048000"/>
              <a:ext cx="2598420" cy="3731260"/>
            </a:xfrm>
            <a:custGeom>
              <a:avLst/>
              <a:gdLst/>
              <a:ahLst/>
              <a:cxnLst/>
              <a:rect l="l" t="t" r="r" b="b"/>
              <a:pathLst>
                <a:path w="2598420" h="3731259">
                  <a:moveTo>
                    <a:pt x="2598419" y="3730751"/>
                  </a:moveTo>
                  <a:lnTo>
                    <a:pt x="0" y="3730752"/>
                  </a:lnTo>
                  <a:lnTo>
                    <a:pt x="0" y="0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6286500" y="3048000"/>
              <a:ext cx="2598420" cy="3731260"/>
            </a:xfrm>
            <a:custGeom>
              <a:avLst/>
              <a:gdLst/>
              <a:ahLst/>
              <a:cxnLst/>
              <a:rect l="l" t="t" r="r" b="b"/>
              <a:pathLst>
                <a:path w="2598420" h="3731259">
                  <a:moveTo>
                    <a:pt x="2598419" y="3730752"/>
                  </a:moveTo>
                  <a:lnTo>
                    <a:pt x="0" y="3730752"/>
                  </a:lnTo>
                  <a:lnTo>
                    <a:pt x="0" y="0"/>
                  </a:lnTo>
                  <a:lnTo>
                    <a:pt x="2598419" y="0"/>
                  </a:lnTo>
                  <a:lnTo>
                    <a:pt x="2598419" y="3730752"/>
                  </a:lnTo>
                  <a:close/>
                </a:path>
              </a:pathLst>
            </a:custGeom>
            <a:solidFill>
              <a:srgbClr val="95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6286500" y="3048000"/>
              <a:ext cx="2598420" cy="3731260"/>
            </a:xfrm>
            <a:custGeom>
              <a:avLst/>
              <a:gdLst/>
              <a:ahLst/>
              <a:cxnLst/>
              <a:rect l="l" t="t" r="r" b="b"/>
              <a:pathLst>
                <a:path w="2598420" h="3731259">
                  <a:moveTo>
                    <a:pt x="0" y="0"/>
                  </a:moveTo>
                  <a:lnTo>
                    <a:pt x="2598419" y="0"/>
                  </a:lnTo>
                  <a:lnTo>
                    <a:pt x="2598419" y="3730752"/>
                  </a:lnTo>
                  <a:lnTo>
                    <a:pt x="0" y="3730752"/>
                  </a:lnTo>
                  <a:lnTo>
                    <a:pt x="0" y="0"/>
                  </a:lnTo>
                  <a:close/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6286500" y="3048000"/>
            <a:ext cx="2598420" cy="373380"/>
          </a:xfrm>
          <a:prstGeom prst="rect">
            <a:avLst/>
          </a:prstGeom>
          <a:solidFill>
            <a:srgbClr val="95A8A8"/>
          </a:solidFill>
          <a:ln w="32003">
            <a:solidFill>
              <a:srgbClr val="E8E4DB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0330">
              <a:lnSpc>
                <a:spcPts val="2630"/>
              </a:lnSpc>
            </a:pP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uses </a:t>
            </a:r>
            <a:r>
              <a:rPr sz="2400" b="1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wait</a:t>
            </a:r>
            <a:r>
              <a:rPr sz="2400" b="1" i="1" spc="-12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374406" y="4181285"/>
            <a:ext cx="487680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and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848879" y="3342141"/>
            <a:ext cx="1573530" cy="12268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8415" algn="just">
              <a:lnSpc>
                <a:spcPts val="2365"/>
              </a:lnSpc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until</a:t>
            </a:r>
            <a:r>
              <a:rPr sz="2400" i="1" spc="-5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24130" indent="-24765" algn="just">
              <a:lnSpc>
                <a:spcPct val="81000"/>
              </a:lnSpc>
              <a:spcBef>
                <a:spcPts val="280"/>
              </a:spcBef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d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exits; wait 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rns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child</a:t>
            </a:r>
            <a:r>
              <a:rPr sz="2400" i="1" spc="-114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pid 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status.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74406" y="4827497"/>
            <a:ext cx="1928495" cy="689610"/>
          </a:xfrm>
          <a:prstGeom prst="rect">
            <a:avLst/>
          </a:prstGeom>
        </p:spPr>
        <p:txBody>
          <a:bodyPr vert="horz" wrap="square" lIns="0" tIns="84455" rIns="0" bIns="0" rtlCol="0">
            <a:spAutoFit/>
          </a:bodyPr>
          <a:lstStyle/>
          <a:p>
            <a:pPr marL="12700" marR="5080">
              <a:lnSpc>
                <a:spcPts val="2320"/>
              </a:lnSpc>
              <a:spcBef>
                <a:spcPts val="665"/>
              </a:spcBef>
            </a:pPr>
            <a:r>
              <a:rPr sz="2400" b="1" i="1" spc="-4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Wait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variants  allow wait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2400" i="1" spc="-8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a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374406" y="5417340"/>
            <a:ext cx="2082164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specific child,</a:t>
            </a:r>
            <a:r>
              <a:rPr sz="2400" i="1" spc="-8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or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387106" y="5757730"/>
            <a:ext cx="1896110" cy="93218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>
              <a:lnSpc>
                <a:spcPts val="2330"/>
              </a:lnSpc>
              <a:spcBef>
                <a:spcPts val="295"/>
              </a:spcBef>
            </a:pP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notification of 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stops and</a:t>
            </a:r>
            <a:r>
              <a:rPr sz="2400" i="1" spc="-12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other  signals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1861375" y="5630227"/>
            <a:ext cx="6704965" cy="1729105"/>
            <a:chOff x="1861375" y="5630227"/>
            <a:chExt cx="6704965" cy="1729105"/>
          </a:xfrm>
        </p:grpSpPr>
        <p:sp>
          <p:nvSpPr>
            <p:cNvPr id="23" name="object 23"/>
            <p:cNvSpPr/>
            <p:nvPr/>
          </p:nvSpPr>
          <p:spPr>
            <a:xfrm>
              <a:off x="5951220" y="5630418"/>
              <a:ext cx="0" cy="16510"/>
            </a:xfrm>
            <a:custGeom>
              <a:avLst/>
              <a:gdLst/>
              <a:ahLst/>
              <a:cxnLst/>
              <a:rect l="l" t="t" r="r" b="b"/>
              <a:pathLst>
                <a:path h="16510">
                  <a:moveTo>
                    <a:pt x="0" y="0"/>
                  </a:moveTo>
                  <a:lnTo>
                    <a:pt x="0" y="16001"/>
                  </a:lnTo>
                </a:path>
              </a:pathLst>
            </a:custGeom>
            <a:ln w="3175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1877568" y="5646420"/>
              <a:ext cx="6672580" cy="1696720"/>
            </a:xfrm>
            <a:custGeom>
              <a:avLst/>
              <a:gdLst/>
              <a:ahLst/>
              <a:cxnLst/>
              <a:rect l="l" t="t" r="r" b="b"/>
              <a:pathLst>
                <a:path w="6672580" h="1696720">
                  <a:moveTo>
                    <a:pt x="6672072" y="1696211"/>
                  </a:moveTo>
                  <a:lnTo>
                    <a:pt x="4073652" y="1696212"/>
                  </a:lnTo>
                  <a:lnTo>
                    <a:pt x="4073652" y="0"/>
                  </a:lnTo>
                </a:path>
                <a:path w="6672580" h="1696720">
                  <a:moveTo>
                    <a:pt x="3989831" y="128016"/>
                  </a:moveTo>
                  <a:lnTo>
                    <a:pt x="3124200" y="128016"/>
                  </a:lnTo>
                  <a:lnTo>
                    <a:pt x="0" y="640080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5951220" y="5646420"/>
              <a:ext cx="2598420" cy="1696720"/>
            </a:xfrm>
            <a:custGeom>
              <a:avLst/>
              <a:gdLst/>
              <a:ahLst/>
              <a:cxnLst/>
              <a:rect l="l" t="t" r="r" b="b"/>
              <a:pathLst>
                <a:path w="2598420" h="1696720">
                  <a:moveTo>
                    <a:pt x="2598420" y="1696212"/>
                  </a:moveTo>
                  <a:lnTo>
                    <a:pt x="0" y="1696212"/>
                  </a:lnTo>
                  <a:lnTo>
                    <a:pt x="0" y="0"/>
                  </a:lnTo>
                  <a:lnTo>
                    <a:pt x="2598420" y="0"/>
                  </a:lnTo>
                  <a:lnTo>
                    <a:pt x="2598420" y="1696212"/>
                  </a:lnTo>
                  <a:close/>
                </a:path>
              </a:pathLst>
            </a:custGeom>
            <a:solidFill>
              <a:srgbClr val="95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1877568" y="5646420"/>
              <a:ext cx="6672580" cy="1696720"/>
            </a:xfrm>
            <a:custGeom>
              <a:avLst/>
              <a:gdLst/>
              <a:ahLst/>
              <a:cxnLst/>
              <a:rect l="l" t="t" r="r" b="b"/>
              <a:pathLst>
                <a:path w="6672580" h="1696720">
                  <a:moveTo>
                    <a:pt x="4073652" y="0"/>
                  </a:moveTo>
                  <a:lnTo>
                    <a:pt x="6672072" y="0"/>
                  </a:lnTo>
                  <a:lnTo>
                    <a:pt x="6672072" y="1696212"/>
                  </a:lnTo>
                  <a:lnTo>
                    <a:pt x="4073652" y="1696212"/>
                  </a:lnTo>
                  <a:lnTo>
                    <a:pt x="4073652" y="0"/>
                  </a:lnTo>
                  <a:close/>
                </a:path>
                <a:path w="6672580" h="1696720">
                  <a:moveTo>
                    <a:pt x="3989831" y="128016"/>
                  </a:moveTo>
                  <a:lnTo>
                    <a:pt x="3124200" y="128016"/>
                  </a:lnTo>
                  <a:lnTo>
                    <a:pt x="0" y="640080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7" name="object 27"/>
          <p:cNvSpPr txBox="1"/>
          <p:nvPr/>
        </p:nvSpPr>
        <p:spPr>
          <a:xfrm>
            <a:off x="6039049" y="5616960"/>
            <a:ext cx="1715770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Child</a:t>
            </a:r>
            <a:r>
              <a:rPr sz="2400" i="1" spc="-5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039049" y="5930972"/>
            <a:ext cx="2277110" cy="709295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 marR="5080">
              <a:lnSpc>
                <a:spcPts val="2470"/>
              </a:lnSpc>
              <a:spcBef>
                <a:spcPts val="545"/>
              </a:spcBef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passes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status</a:t>
            </a:r>
            <a:r>
              <a:rPr sz="2400" i="1" spc="-13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back  to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2400" i="1" spc="-10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exit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,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951220" y="6778752"/>
            <a:ext cx="2598420" cy="563880"/>
          </a:xfrm>
          <a:prstGeom prst="rect">
            <a:avLst/>
          </a:prstGeom>
          <a:solidFill>
            <a:srgbClr val="95A8A8"/>
          </a:solidFill>
          <a:ln w="32003">
            <a:solidFill>
              <a:srgbClr val="E8E4DB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0330">
              <a:lnSpc>
                <a:spcPts val="1060"/>
              </a:lnSpc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i="1" spc="-2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report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100330">
              <a:lnSpc>
                <a:spcPts val="2670"/>
              </a:lnSpc>
            </a:pPr>
            <a:r>
              <a:rPr sz="2400" i="1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success/failure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1622107" y="1532191"/>
            <a:ext cx="4345305" cy="2355215"/>
            <a:chOff x="1622107" y="1532191"/>
            <a:chExt cx="4345305" cy="2355215"/>
          </a:xfrm>
        </p:grpSpPr>
        <p:sp>
          <p:nvSpPr>
            <p:cNvPr id="31" name="object 31"/>
            <p:cNvSpPr/>
            <p:nvPr/>
          </p:nvSpPr>
          <p:spPr>
            <a:xfrm>
              <a:off x="2933700" y="1532381"/>
              <a:ext cx="0" cy="16510"/>
            </a:xfrm>
            <a:custGeom>
              <a:avLst/>
              <a:gdLst/>
              <a:ahLst/>
              <a:cxnLst/>
              <a:rect l="l" t="t" r="r" b="b"/>
              <a:pathLst>
                <a:path h="16509">
                  <a:moveTo>
                    <a:pt x="0" y="0"/>
                  </a:moveTo>
                  <a:lnTo>
                    <a:pt x="0" y="16001"/>
                  </a:lnTo>
                </a:path>
              </a:pathLst>
            </a:custGeom>
            <a:ln w="3175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1638299" y="1548383"/>
              <a:ext cx="4312920" cy="2322830"/>
            </a:xfrm>
            <a:custGeom>
              <a:avLst/>
              <a:gdLst/>
              <a:ahLst/>
              <a:cxnLst/>
              <a:rect l="l" t="t" r="r" b="b"/>
              <a:pathLst>
                <a:path w="4312920" h="2322829">
                  <a:moveTo>
                    <a:pt x="4312920" y="1696211"/>
                  </a:moveTo>
                  <a:lnTo>
                    <a:pt x="1295400" y="1696211"/>
                  </a:lnTo>
                  <a:lnTo>
                    <a:pt x="1295400" y="0"/>
                  </a:lnTo>
                </a:path>
                <a:path w="4312920" h="2322829">
                  <a:moveTo>
                    <a:pt x="1211579" y="128015"/>
                  </a:moveTo>
                  <a:lnTo>
                    <a:pt x="952500" y="128015"/>
                  </a:lnTo>
                  <a:lnTo>
                    <a:pt x="0" y="2322575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/>
            <p:cNvSpPr/>
            <p:nvPr/>
          </p:nvSpPr>
          <p:spPr>
            <a:xfrm>
              <a:off x="2933700" y="1548383"/>
              <a:ext cx="3017520" cy="1696720"/>
            </a:xfrm>
            <a:custGeom>
              <a:avLst/>
              <a:gdLst/>
              <a:ahLst/>
              <a:cxnLst/>
              <a:rect l="l" t="t" r="r" b="b"/>
              <a:pathLst>
                <a:path w="3017520" h="1696720">
                  <a:moveTo>
                    <a:pt x="3017519" y="1696211"/>
                  </a:moveTo>
                  <a:lnTo>
                    <a:pt x="0" y="1696211"/>
                  </a:lnTo>
                  <a:lnTo>
                    <a:pt x="0" y="0"/>
                  </a:lnTo>
                  <a:lnTo>
                    <a:pt x="3017519" y="0"/>
                  </a:lnTo>
                  <a:lnTo>
                    <a:pt x="3017519" y="1696211"/>
                  </a:lnTo>
                  <a:close/>
                </a:path>
              </a:pathLst>
            </a:custGeom>
            <a:solidFill>
              <a:srgbClr val="95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1638299" y="1548383"/>
              <a:ext cx="4312920" cy="2322830"/>
            </a:xfrm>
            <a:custGeom>
              <a:avLst/>
              <a:gdLst/>
              <a:ahLst/>
              <a:cxnLst/>
              <a:rect l="l" t="t" r="r" b="b"/>
              <a:pathLst>
                <a:path w="4312920" h="2322829">
                  <a:moveTo>
                    <a:pt x="1295400" y="0"/>
                  </a:moveTo>
                  <a:lnTo>
                    <a:pt x="4312920" y="0"/>
                  </a:lnTo>
                  <a:lnTo>
                    <a:pt x="4312920" y="1696211"/>
                  </a:lnTo>
                  <a:lnTo>
                    <a:pt x="1295400" y="1696211"/>
                  </a:lnTo>
                  <a:lnTo>
                    <a:pt x="1295400" y="0"/>
                  </a:lnTo>
                  <a:close/>
                </a:path>
                <a:path w="4312920" h="2322829">
                  <a:moveTo>
                    <a:pt x="1211579" y="128015"/>
                  </a:moveTo>
                  <a:lnTo>
                    <a:pt x="952500" y="128015"/>
                  </a:lnTo>
                  <a:lnTo>
                    <a:pt x="0" y="2322575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5" name="object 35"/>
          <p:cNvSpPr txBox="1"/>
          <p:nvPr/>
        </p:nvSpPr>
        <p:spPr>
          <a:xfrm>
            <a:off x="3021592" y="1518876"/>
            <a:ext cx="2493010" cy="1337310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 marR="5080">
              <a:lnSpc>
                <a:spcPts val="2470"/>
              </a:lnSpc>
              <a:spcBef>
                <a:spcPts val="545"/>
              </a:spcBef>
            </a:pP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b="1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fork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syscall 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returns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i="1" spc="-1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zero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i="1" spc="-12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i="1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child 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ID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400" i="1" spc="-7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021592" y="2773119"/>
            <a:ext cx="819150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pa</a:t>
            </a:r>
            <a:r>
              <a:rPr sz="2400" i="1" spc="-7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400" i="1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nt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2923794" y="3405378"/>
            <a:ext cx="6480175" cy="1102360"/>
            <a:chOff x="2923794" y="3405378"/>
            <a:chExt cx="6480175" cy="1102360"/>
          </a:xfrm>
        </p:grpSpPr>
        <p:sp>
          <p:nvSpPr>
            <p:cNvPr id="38" name="object 38"/>
            <p:cNvSpPr/>
            <p:nvPr/>
          </p:nvSpPr>
          <p:spPr>
            <a:xfrm>
              <a:off x="6873240" y="3405378"/>
              <a:ext cx="0" cy="16510"/>
            </a:xfrm>
            <a:custGeom>
              <a:avLst/>
              <a:gdLst/>
              <a:ahLst/>
              <a:cxnLst/>
              <a:rect l="l" t="t" r="r" b="b"/>
              <a:pathLst>
                <a:path h="16510">
                  <a:moveTo>
                    <a:pt x="0" y="0"/>
                  </a:moveTo>
                  <a:lnTo>
                    <a:pt x="0" y="16001"/>
                  </a:lnTo>
                </a:path>
              </a:pathLst>
            </a:custGeom>
            <a:ln w="3175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2939796" y="3421380"/>
              <a:ext cx="6448425" cy="1069975"/>
            </a:xfrm>
            <a:custGeom>
              <a:avLst/>
              <a:gdLst/>
              <a:ahLst/>
              <a:cxnLst/>
              <a:rect l="l" t="t" r="r" b="b"/>
              <a:pathLst>
                <a:path w="6448425" h="1069975">
                  <a:moveTo>
                    <a:pt x="6448044" y="1069847"/>
                  </a:moveTo>
                  <a:lnTo>
                    <a:pt x="3933444" y="1069848"/>
                  </a:lnTo>
                  <a:lnTo>
                    <a:pt x="3933444" y="0"/>
                  </a:lnTo>
                </a:path>
                <a:path w="6448425" h="1069975">
                  <a:moveTo>
                    <a:pt x="3849623" y="79248"/>
                  </a:moveTo>
                  <a:lnTo>
                    <a:pt x="3015996" y="79248"/>
                  </a:lnTo>
                  <a:lnTo>
                    <a:pt x="0" y="466344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6873240" y="3421380"/>
              <a:ext cx="2514600" cy="1069975"/>
            </a:xfrm>
            <a:custGeom>
              <a:avLst/>
              <a:gdLst/>
              <a:ahLst/>
              <a:cxnLst/>
              <a:rect l="l" t="t" r="r" b="b"/>
              <a:pathLst>
                <a:path w="2514600" h="1069975">
                  <a:moveTo>
                    <a:pt x="2514600" y="1069848"/>
                  </a:moveTo>
                  <a:lnTo>
                    <a:pt x="0" y="1069848"/>
                  </a:lnTo>
                  <a:lnTo>
                    <a:pt x="0" y="0"/>
                  </a:lnTo>
                  <a:lnTo>
                    <a:pt x="2514600" y="0"/>
                  </a:lnTo>
                  <a:lnTo>
                    <a:pt x="2514600" y="1069848"/>
                  </a:lnTo>
                  <a:close/>
                </a:path>
              </a:pathLst>
            </a:custGeom>
            <a:solidFill>
              <a:srgbClr val="95A8A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/>
            <p:cNvSpPr/>
            <p:nvPr/>
          </p:nvSpPr>
          <p:spPr>
            <a:xfrm>
              <a:off x="2939796" y="3421380"/>
              <a:ext cx="6448425" cy="1069975"/>
            </a:xfrm>
            <a:custGeom>
              <a:avLst/>
              <a:gdLst/>
              <a:ahLst/>
              <a:cxnLst/>
              <a:rect l="l" t="t" r="r" b="b"/>
              <a:pathLst>
                <a:path w="6448425" h="1069975">
                  <a:moveTo>
                    <a:pt x="3933444" y="0"/>
                  </a:moveTo>
                  <a:lnTo>
                    <a:pt x="6448044" y="0"/>
                  </a:lnTo>
                  <a:lnTo>
                    <a:pt x="6448044" y="1069848"/>
                  </a:lnTo>
                  <a:lnTo>
                    <a:pt x="3933444" y="1069848"/>
                  </a:lnTo>
                  <a:lnTo>
                    <a:pt x="3933444" y="0"/>
                  </a:lnTo>
                  <a:close/>
                </a:path>
                <a:path w="6448425" h="1069975">
                  <a:moveTo>
                    <a:pt x="3849623" y="79248"/>
                  </a:moveTo>
                  <a:lnTo>
                    <a:pt x="3015996" y="79248"/>
                  </a:lnTo>
                  <a:lnTo>
                    <a:pt x="0" y="466344"/>
                  </a:lnTo>
                </a:path>
              </a:pathLst>
            </a:custGeom>
            <a:ln w="32004">
              <a:solidFill>
                <a:srgbClr val="E8E4D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2" name="object 42"/>
          <p:cNvSpPr txBox="1"/>
          <p:nvPr/>
        </p:nvSpPr>
        <p:spPr>
          <a:xfrm>
            <a:off x="6349006" y="3390469"/>
            <a:ext cx="2629535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3600" i="1" spc="7" baseline="1700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slee </a:t>
            </a:r>
            <a:r>
              <a:rPr sz="2400" b="1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Fork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creates</a:t>
            </a:r>
            <a:r>
              <a:rPr sz="2400" i="1" spc="12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an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6349006" y="3704331"/>
            <a:ext cx="2736215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3600" i="1" spc="7" baseline="2100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chil </a:t>
            </a:r>
            <a:r>
              <a:rPr sz="2400" i="1" spc="1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exact </a:t>
            </a:r>
            <a:r>
              <a:rPr sz="2400" i="1" spc="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copy of</a:t>
            </a:r>
            <a:r>
              <a:rPr sz="2400" i="1" spc="-29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the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349006" y="4018342"/>
            <a:ext cx="2460625" cy="394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3600" i="1" spc="-22" baseline="24000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retu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parent</a:t>
            </a:r>
            <a:r>
              <a:rPr sz="2400" i="1" spc="13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i="1" spc="-5" dirty="0">
                <a:solidFill>
                  <a:srgbClr val="282828"/>
                </a:solidFill>
                <a:latin typeface="Times New Roman" panose="02020603050405020304"/>
                <a:cs typeface="Times New Roman" panose="02020603050405020304"/>
              </a:rPr>
              <a:t>process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093724" y="7020572"/>
            <a:ext cx="25031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Operating</a:t>
            </a:r>
            <a:r>
              <a:rPr sz="1500" spc="-4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6960" y="139700"/>
            <a:ext cx="8369300" cy="676910"/>
          </a:xfrm>
        </p:spPr>
        <p:txBody>
          <a:bodyPr wrap="square"/>
          <a:p>
            <a:r>
              <a:rPr lang="en-US"/>
              <a:t>Output with fork() system call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04800" y="1066927"/>
            <a:ext cx="4375404" cy="4154805"/>
          </a:xfrm>
        </p:spPr>
        <p:txBody>
          <a:bodyPr/>
          <a:p>
            <a:endParaRPr lang="en-US" sz="1800"/>
          </a:p>
          <a:p>
            <a:r>
              <a:rPr lang="en-US" sz="1800"/>
              <a:t>void forkexample()</a:t>
            </a:r>
            <a:endParaRPr lang="en-US" sz="1800"/>
          </a:p>
          <a:p>
            <a:r>
              <a:rPr lang="en-US" sz="1800"/>
              <a:t>{</a:t>
            </a:r>
            <a:endParaRPr lang="en-US" sz="1800"/>
          </a:p>
          <a:p>
            <a:r>
              <a:rPr lang="en-US" sz="1800"/>
              <a:t>	int x = 1;</a:t>
            </a:r>
            <a:endParaRPr lang="en-US" sz="1800"/>
          </a:p>
          <a:p>
            <a:r>
              <a:rPr lang="en-US" sz="1800"/>
              <a:t>	if (fork() == 0)</a:t>
            </a:r>
            <a:endParaRPr lang="en-US" sz="1800"/>
          </a:p>
          <a:p>
            <a:r>
              <a:rPr lang="en-US" sz="1800"/>
              <a:t>	printf("Child has x = %d\n", ++x);</a:t>
            </a:r>
            <a:endParaRPr lang="en-US" sz="1800"/>
          </a:p>
          <a:p>
            <a:r>
              <a:rPr lang="en-US" sz="1800"/>
              <a:t>	</a:t>
            </a:r>
            <a:endParaRPr lang="en-US" sz="1800"/>
          </a:p>
          <a:p>
            <a:r>
              <a:rPr lang="en-US" sz="1800"/>
              <a:t>	else</a:t>
            </a:r>
            <a:endParaRPr lang="en-US" sz="1800"/>
          </a:p>
          <a:p>
            <a:r>
              <a:rPr lang="en-US" sz="1800"/>
              <a:t>	printf("Parent has x = %d\n", --x);</a:t>
            </a:r>
            <a:endParaRPr lang="en-US" sz="1800"/>
          </a:p>
          <a:p>
            <a:r>
              <a:rPr lang="en-US" sz="1800"/>
              <a:t>}</a:t>
            </a:r>
            <a:endParaRPr lang="en-US" sz="1800"/>
          </a:p>
          <a:p>
            <a:r>
              <a:rPr lang="en-US" sz="1800"/>
              <a:t>int main()</a:t>
            </a:r>
            <a:endParaRPr lang="en-US" sz="1800"/>
          </a:p>
          <a:p>
            <a:r>
              <a:rPr lang="en-US" sz="1800"/>
              <a:t>{</a:t>
            </a:r>
            <a:endParaRPr lang="en-US" sz="1800"/>
          </a:p>
          <a:p>
            <a:r>
              <a:rPr lang="en-US" sz="1800"/>
              <a:t>	forkexample();</a:t>
            </a:r>
            <a:endParaRPr lang="en-US" sz="1800"/>
          </a:p>
          <a:p>
            <a:r>
              <a:rPr lang="en-US" sz="1800"/>
              <a:t>	return 0;</a:t>
            </a:r>
            <a:endParaRPr lang="en-US" sz="1800"/>
          </a:p>
          <a:p>
            <a:r>
              <a:rPr lang="en-US" sz="1800"/>
              <a:t>}</a:t>
            </a:r>
            <a:endParaRPr lang="en-US" sz="1800"/>
          </a:p>
        </p:txBody>
      </p:sp>
      <p:sp>
        <p:nvSpPr>
          <p:cNvPr id="6" name="Content Placeholder 5"/>
          <p:cNvSpPr>
            <a:spLocks noGrp="1"/>
          </p:cNvSpPr>
          <p:nvPr>
            <p:ph sz="half" idx="3"/>
          </p:nvPr>
        </p:nvSpPr>
        <p:spPr>
          <a:xfrm>
            <a:off x="5105146" y="990727"/>
            <a:ext cx="4375404" cy="3601085"/>
          </a:xfrm>
        </p:spPr>
        <p:txBody>
          <a:bodyPr wrap="square"/>
          <a:p>
            <a:r>
              <a:rPr lang="en-US" sz="1800"/>
              <a:t>void forkexample()</a:t>
            </a:r>
            <a:endParaRPr lang="en-US" sz="1800"/>
          </a:p>
          <a:p>
            <a:r>
              <a:rPr lang="en-US" sz="1800"/>
              <a:t>{</a:t>
            </a:r>
            <a:endParaRPr lang="en-US" sz="1800"/>
          </a:p>
          <a:p>
            <a:r>
              <a:rPr lang="en-US" sz="1800"/>
              <a:t>if (fork() == 0)</a:t>
            </a:r>
            <a:endParaRPr lang="en-US" sz="1800"/>
          </a:p>
          <a:p>
            <a:r>
              <a:rPr lang="en-US" sz="1800"/>
              <a:t>printf("Hello from Child!\n");</a:t>
            </a:r>
            <a:endParaRPr lang="en-US" sz="1800"/>
          </a:p>
          <a:p>
            <a:endParaRPr lang="en-US" sz="1800"/>
          </a:p>
          <a:p>
            <a:r>
              <a:rPr lang="en-US" sz="1800"/>
              <a:t>else</a:t>
            </a:r>
            <a:endParaRPr lang="en-US" sz="1800"/>
          </a:p>
          <a:p>
            <a:r>
              <a:rPr lang="en-US" sz="1800"/>
              <a:t>printf("Hello from Parent!\n");</a:t>
            </a:r>
            <a:endParaRPr lang="en-US" sz="1800"/>
          </a:p>
          <a:p>
            <a:r>
              <a:rPr lang="en-US" sz="1800"/>
              <a:t>}</a:t>
            </a:r>
            <a:endParaRPr lang="en-US" sz="1800"/>
          </a:p>
          <a:p>
            <a:r>
              <a:rPr lang="en-US" sz="1800"/>
              <a:t>int main()</a:t>
            </a:r>
            <a:endParaRPr lang="en-US" sz="1800"/>
          </a:p>
          <a:p>
            <a:r>
              <a:rPr lang="en-US" sz="1800"/>
              <a:t>{</a:t>
            </a:r>
            <a:endParaRPr lang="en-US" sz="1800"/>
          </a:p>
          <a:p>
            <a:r>
              <a:rPr lang="en-US" sz="1800"/>
              <a:t>	forkexample();</a:t>
            </a:r>
            <a:endParaRPr lang="en-US" sz="1800"/>
          </a:p>
          <a:p>
            <a:r>
              <a:rPr lang="en-US" sz="1800"/>
              <a:t>	return 0;</a:t>
            </a:r>
            <a:endParaRPr lang="en-US" sz="1800"/>
          </a:p>
          <a:p>
            <a:r>
              <a:rPr lang="en-US" sz="1800"/>
              <a:t>}</a:t>
            </a:r>
            <a:endParaRPr lang="en-US" sz="1800"/>
          </a:p>
        </p:txBody>
      </p:sp>
      <p:sp>
        <p:nvSpPr>
          <p:cNvPr id="7" name="Text Box 6"/>
          <p:cNvSpPr txBox="1"/>
          <p:nvPr/>
        </p:nvSpPr>
        <p:spPr>
          <a:xfrm>
            <a:off x="381000" y="571500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Hello from Child!</a:t>
            </a:r>
            <a:endParaRPr lang="en-US"/>
          </a:p>
          <a:p>
            <a:r>
              <a:rPr lang="en-US"/>
              <a:t>Hello from Parent!</a:t>
            </a:r>
            <a:endParaRPr lang="en-US"/>
          </a:p>
        </p:txBody>
      </p:sp>
      <p:sp>
        <p:nvSpPr>
          <p:cNvPr id="8" name="Text Box 7"/>
          <p:cNvSpPr txBox="1"/>
          <p:nvPr/>
        </p:nvSpPr>
        <p:spPr>
          <a:xfrm>
            <a:off x="381000" y="6477000"/>
            <a:ext cx="2540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	OR</a:t>
            </a:r>
            <a:endParaRPr lang="en-US"/>
          </a:p>
          <a:p>
            <a:r>
              <a:rPr lang="en-US"/>
              <a:t>Hello from Parent!</a:t>
            </a:r>
            <a:endParaRPr lang="en-US"/>
          </a:p>
          <a:p>
            <a:r>
              <a:rPr lang="en-US"/>
              <a:t>Hello from Chil!</a:t>
            </a:r>
            <a:endParaRPr lang="en-US"/>
          </a:p>
        </p:txBody>
      </p:sp>
      <p:sp>
        <p:nvSpPr>
          <p:cNvPr id="11" name="Text Box 10"/>
          <p:cNvSpPr txBox="1"/>
          <p:nvPr/>
        </p:nvSpPr>
        <p:spPr>
          <a:xfrm>
            <a:off x="4572000" y="4724400"/>
            <a:ext cx="2540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Output</a:t>
            </a:r>
            <a:endParaRPr lang="en-US"/>
          </a:p>
          <a:p>
            <a:r>
              <a:rPr lang="en-US"/>
              <a:t>Parent has x = 0</a:t>
            </a:r>
            <a:endParaRPr lang="en-US"/>
          </a:p>
          <a:p>
            <a:r>
              <a:rPr lang="en-US"/>
              <a:t>Child has x = 2</a:t>
            </a:r>
            <a:endParaRPr lang="en-US"/>
          </a:p>
        </p:txBody>
      </p:sp>
      <p:sp>
        <p:nvSpPr>
          <p:cNvPr id="12" name="Text Box 11"/>
          <p:cNvSpPr txBox="1"/>
          <p:nvPr/>
        </p:nvSpPr>
        <p:spPr>
          <a:xfrm>
            <a:off x="4495800" y="5638800"/>
            <a:ext cx="25400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    OR</a:t>
            </a:r>
            <a:endParaRPr lang="en-US"/>
          </a:p>
          <a:p>
            <a:endParaRPr lang="en-US"/>
          </a:p>
          <a:p>
            <a:r>
              <a:rPr lang="en-US"/>
              <a:t>Child has x = 2</a:t>
            </a:r>
            <a:endParaRPr lang="en-US"/>
          </a:p>
          <a:p>
            <a:r>
              <a:rPr lang="en-US"/>
              <a:t>Parent has x = 0</a:t>
            </a:r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685800" y="5105400"/>
            <a:ext cx="9321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b="1">
                <a:sym typeface="+mn-ea"/>
              </a:rPr>
              <a:t>Output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475996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 </a:t>
            </a:r>
            <a:r>
              <a:rPr spc="135" dirty="0"/>
              <a:t>=?</a:t>
            </a:r>
            <a:r>
              <a:rPr spc="-355" dirty="0"/>
              <a:t> </a:t>
            </a:r>
            <a:r>
              <a:rPr spc="-215" dirty="0"/>
              <a:t>Program</a:t>
            </a:r>
            <a:endParaRPr spc="-215" dirty="0"/>
          </a:p>
        </p:txBody>
      </p:sp>
      <p:sp>
        <p:nvSpPr>
          <p:cNvPr id="3" name="object 3"/>
          <p:cNvSpPr/>
          <p:nvPr/>
        </p:nvSpPr>
        <p:spPr>
          <a:xfrm>
            <a:off x="862221" y="1672474"/>
            <a:ext cx="3395036" cy="4865716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5514858" y="1688136"/>
            <a:ext cx="3261995" cy="23729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1000"/>
              </a:lnSpc>
              <a:spcBef>
                <a:spcPts val="95"/>
              </a:spcBef>
            </a:pPr>
            <a:r>
              <a:rPr sz="2600" spc="-1155" dirty="0">
                <a:solidFill>
                  <a:srgbClr val="D34816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2600" spc="240" dirty="0">
                <a:solidFill>
                  <a:srgbClr val="D34816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Program: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series </a:t>
            </a:r>
            <a:r>
              <a:rPr sz="3050" spc="-180" dirty="0">
                <a:latin typeface="Times New Roman" panose="02020603050405020304"/>
                <a:cs typeface="Times New Roman" panose="02020603050405020304"/>
              </a:rPr>
              <a:t>of 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commands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(e.g. 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C 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statements,</a:t>
            </a:r>
            <a:r>
              <a:rPr sz="3050" spc="-2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95" dirty="0">
                <a:latin typeface="Times New Roman" panose="02020603050405020304"/>
                <a:cs typeface="Times New Roman" panose="02020603050405020304"/>
              </a:rPr>
              <a:t>assembly 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commands,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shell  commands)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6960" y="139700"/>
            <a:ext cx="8337550" cy="676910"/>
          </a:xfrm>
        </p:spPr>
        <p:txBody>
          <a:bodyPr wrap="square"/>
          <a:p>
            <a:r>
              <a:rPr lang="en-US"/>
              <a:t>Problems based on C fork()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590999" y="1688136"/>
            <a:ext cx="8876400" cy="4693285"/>
          </a:xfrm>
        </p:spPr>
        <p:txBody>
          <a:bodyPr/>
          <a:p>
            <a:r>
              <a:rPr lang="en-US"/>
              <a:t>for (int i = 1; i &lt;= 2; i++)</a:t>
            </a:r>
            <a:endParaRPr lang="en-US"/>
          </a:p>
          <a:p>
            <a:r>
              <a:rPr lang="en-US"/>
              <a:t>{</a:t>
            </a:r>
            <a:endParaRPr lang="en-US"/>
          </a:p>
          <a:p>
            <a:r>
              <a:rPr lang="en-US"/>
              <a:t>        fork();</a:t>
            </a:r>
            <a:endParaRPr lang="en-US"/>
          </a:p>
          <a:p>
            <a:r>
              <a:rPr lang="en-US"/>
              <a:t>        printf("%d, fork \n",i);</a:t>
            </a:r>
            <a:endParaRPr lang="en-US"/>
          </a:p>
          <a:p>
            <a:endParaRPr lang="en-US"/>
          </a:p>
          <a:p>
            <a:r>
              <a:rPr lang="en-US"/>
              <a:t>}</a:t>
            </a:r>
            <a:endParaRPr lang="en-US"/>
          </a:p>
          <a:p>
            <a:endParaRPr lang="en-US"/>
          </a:p>
          <a:p>
            <a:pPr marL="514350" indent="-514350">
              <a:buAutoNum type="arabicPeriod"/>
            </a:pPr>
            <a:r>
              <a:rPr lang="en-US"/>
              <a:t>HOW many outputs will be there? Also when i&lt;=3?</a:t>
            </a:r>
            <a:endParaRPr lang="en-US"/>
          </a:p>
          <a:p>
            <a:pPr marL="514350" indent="-514350">
              <a:buAutoNum type="arabicPeriod"/>
            </a:pPr>
            <a:r>
              <a:rPr lang="en-US"/>
              <a:t>The total number of child processes created is?</a:t>
            </a:r>
            <a:endParaRPr lang="en-US"/>
          </a:p>
          <a:p>
            <a:pPr marL="514350" indent="-514350">
              <a:buAutoNum type="arabicPeriod"/>
            </a:pPr>
            <a:endParaRPr 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4" y="7020572"/>
            <a:ext cx="25031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Operating</a:t>
            </a:r>
            <a:r>
              <a:rPr sz="1500" spc="-4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84479" y="7061707"/>
            <a:ext cx="2552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5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0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911352" y="114300"/>
            <a:ext cx="8633460" cy="75438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3275" y="7051750"/>
            <a:ext cx="3281045" cy="260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690"/>
              </a:lnSpc>
              <a:tabLst>
                <a:tab pos="802640" algn="l"/>
              </a:tabLst>
            </a:pPr>
            <a:r>
              <a:rPr sz="2250" spc="97" baseline="-1100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51	</a:t>
            </a: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Operating</a:t>
            </a:r>
            <a:r>
              <a:rPr sz="1500" spc="-5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198120" y="402336"/>
            <a:ext cx="4989576" cy="7127748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5559983" y="403859"/>
            <a:ext cx="4381068" cy="71277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067605" y="7005307"/>
            <a:ext cx="808355" cy="327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b="1" spc="2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1950" b="1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a</a:t>
            </a:r>
            <a:r>
              <a:rPr sz="1950" b="1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r</a:t>
            </a:r>
            <a:r>
              <a:rPr sz="1950" b="1" spc="2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e</a:t>
            </a:r>
            <a:r>
              <a:rPr sz="1950" b="1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nt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62742" y="7005307"/>
            <a:ext cx="654685" cy="327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b="1" spc="15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Ch</a:t>
            </a:r>
            <a:r>
              <a:rPr sz="1950" b="1" spc="10" dirty="0">
                <a:solidFill>
                  <a:srgbClr val="FF0000"/>
                </a:solidFill>
                <a:latin typeface="Arial" panose="020B0604020202020204"/>
                <a:cs typeface="Arial" panose="020B0604020202020204"/>
              </a:rPr>
              <a:t>ild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40791" y="1571655"/>
            <a:ext cx="3846829" cy="366331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75" dirty="0">
                <a:latin typeface="Times New Roman" panose="02020603050405020304"/>
                <a:cs typeface="Times New Roman" panose="02020603050405020304"/>
              </a:rPr>
              <a:t>Stack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50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5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Environment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80" dirty="0">
                <a:latin typeface="Times New Roman" panose="02020603050405020304"/>
                <a:cs typeface="Times New Roman" panose="02020603050405020304"/>
              </a:rPr>
              <a:t>Open </a:t>
            </a:r>
            <a:r>
              <a:rPr sz="2850" spc="-145" dirty="0">
                <a:latin typeface="Times New Roman" panose="02020603050405020304"/>
                <a:cs typeface="Times New Roman" panose="02020603050405020304"/>
              </a:rPr>
              <a:t>file</a:t>
            </a:r>
            <a:r>
              <a:rPr sz="2850" spc="-90" dirty="0">
                <a:latin typeface="Times New Roman" panose="02020603050405020304"/>
                <a:cs typeface="Times New Roman" panose="02020603050405020304"/>
              </a:rPr>
              <a:t> descriptors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50" dirty="0">
                <a:latin typeface="Times New Roman" panose="02020603050405020304"/>
                <a:cs typeface="Times New Roman" panose="02020603050405020304"/>
              </a:rPr>
              <a:t>Current </a:t>
            </a:r>
            <a:r>
              <a:rPr sz="2850" spc="-145" dirty="0">
                <a:latin typeface="Times New Roman" panose="02020603050405020304"/>
                <a:cs typeface="Times New Roman" panose="02020603050405020304"/>
              </a:rPr>
              <a:t>working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90" dirty="0">
                <a:latin typeface="Times New Roman" panose="02020603050405020304"/>
                <a:cs typeface="Times New Roman" panose="02020603050405020304"/>
              </a:rPr>
              <a:t>directory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5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Resource</a:t>
            </a:r>
            <a:r>
              <a:rPr sz="28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limits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05" dirty="0">
                <a:latin typeface="Times New Roman" panose="02020603050405020304"/>
                <a:cs typeface="Times New Roman" panose="02020603050405020304"/>
              </a:rPr>
              <a:t>Root</a:t>
            </a:r>
            <a:r>
              <a:rPr sz="28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90" dirty="0">
                <a:latin typeface="Times New Roman" panose="02020603050405020304"/>
                <a:cs typeface="Times New Roman" panose="02020603050405020304"/>
              </a:rPr>
              <a:t>directory</a:t>
            </a:r>
            <a:endParaRPr sz="28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778270"/>
            <a:ext cx="461454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00" dirty="0"/>
              <a:t>Child </a:t>
            </a:r>
            <a:r>
              <a:rPr sz="3950" spc="-120" dirty="0"/>
              <a:t>Process</a:t>
            </a:r>
            <a:r>
              <a:rPr sz="3950" spc="-305" dirty="0"/>
              <a:t> </a:t>
            </a:r>
            <a:r>
              <a:rPr sz="3950" spc="-195" dirty="0"/>
              <a:t>Inherits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82177" y="1777249"/>
            <a:ext cx="5528310" cy="262445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8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8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5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Different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85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8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85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times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Own </a:t>
            </a:r>
            <a:r>
              <a:rPr sz="2850" spc="-170" dirty="0">
                <a:latin typeface="Times New Roman" panose="02020603050405020304"/>
                <a:cs typeface="Times New Roman" panose="02020603050405020304"/>
              </a:rPr>
              <a:t>copy </a:t>
            </a:r>
            <a:r>
              <a:rPr sz="2850" spc="-16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8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55" dirty="0">
                <a:latin typeface="Times New Roman" panose="02020603050405020304"/>
                <a:cs typeface="Times New Roman" panose="02020603050405020304"/>
              </a:rPr>
              <a:t>files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75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Resource </a:t>
            </a:r>
            <a:r>
              <a:rPr sz="2850" spc="-120" dirty="0">
                <a:latin typeface="Times New Roman" panose="02020603050405020304"/>
                <a:cs typeface="Times New Roman" panose="02020603050405020304"/>
              </a:rPr>
              <a:t>utilization </a:t>
            </a: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(initialized </a:t>
            </a:r>
            <a:r>
              <a:rPr sz="2850" spc="-45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850" spc="1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00" dirty="0">
                <a:latin typeface="Times New Roman" panose="02020603050405020304"/>
                <a:cs typeface="Times New Roman" panose="02020603050405020304"/>
              </a:rPr>
              <a:t>zero)</a:t>
            </a:r>
            <a:endParaRPr sz="28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941326"/>
            <a:ext cx="6697980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00" dirty="0"/>
              <a:t>Child </a:t>
            </a:r>
            <a:r>
              <a:rPr sz="3950" spc="-130" dirty="0"/>
              <a:t>process </a:t>
            </a:r>
            <a:r>
              <a:rPr sz="3950" spc="-15" dirty="0"/>
              <a:t>DOES </a:t>
            </a:r>
            <a:r>
              <a:rPr sz="3950" spc="-310" dirty="0"/>
              <a:t>NOT</a:t>
            </a:r>
            <a:r>
              <a:rPr sz="3950" spc="-625" dirty="0"/>
              <a:t> </a:t>
            </a:r>
            <a:r>
              <a:rPr sz="3950" spc="-245" dirty="0"/>
              <a:t>Inherit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7781" y="1570687"/>
            <a:ext cx="7973695" cy="3949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 algn="just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often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want </a:t>
            </a:r>
            <a:r>
              <a:rPr sz="30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wait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until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all 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been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completed. 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be 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implemented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function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call.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45" dirty="0">
                <a:latin typeface="Times New Roman" panose="02020603050405020304"/>
                <a:cs typeface="Times New Roman" panose="02020603050405020304"/>
              </a:rPr>
              <a:t>wait()</a:t>
            </a:r>
            <a:r>
              <a:rPr sz="3050" spc="45" dirty="0">
                <a:latin typeface="Times New Roman" panose="02020603050405020304"/>
                <a:cs typeface="Times New Roman" panose="02020603050405020304"/>
              </a:rPr>
              <a:t>: </a:t>
            </a:r>
            <a:r>
              <a:rPr sz="3050" spc="-200" dirty="0">
                <a:latin typeface="Times New Roman" panose="02020603050405020304"/>
                <a:cs typeface="Times New Roman" panose="02020603050405020304"/>
              </a:rPr>
              <a:t>Blocks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until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child process  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terminates. 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child process </a:t>
            </a:r>
            <a:r>
              <a:rPr sz="3050" spc="-204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already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teminated, the 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call 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returns</a:t>
            </a:r>
            <a:r>
              <a:rPr sz="3050" spc="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immediately.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50" dirty="0">
                <a:latin typeface="Times New Roman" panose="02020603050405020304"/>
                <a:cs typeface="Times New Roman" panose="02020603050405020304"/>
              </a:rPr>
              <a:t>waitpid()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: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Options </a:t>
            </a:r>
            <a:r>
              <a:rPr sz="3050" spc="-195" dirty="0">
                <a:latin typeface="Times New Roman" panose="02020603050405020304"/>
                <a:cs typeface="Times New Roman" panose="02020603050405020304"/>
              </a:rPr>
              <a:t>available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block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particular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child process </a:t>
            </a: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first</a:t>
            </a:r>
            <a:r>
              <a:rPr sz="3050" spc="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one.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519938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40" dirty="0"/>
              <a:t>The </a:t>
            </a:r>
            <a:r>
              <a:rPr spc="-320" dirty="0"/>
              <a:t>wait() </a:t>
            </a:r>
            <a:r>
              <a:rPr spc="-165" dirty="0"/>
              <a:t>System</a:t>
            </a:r>
            <a:r>
              <a:rPr spc="-135" dirty="0"/>
              <a:t> </a:t>
            </a:r>
            <a:r>
              <a:rPr spc="-185" dirty="0"/>
              <a:t>Call</a:t>
            </a:r>
            <a:endParaRPr spc="-18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50267" y="1668291"/>
            <a:ext cx="8296275" cy="37649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262255" indent="-300355">
              <a:lnSpc>
                <a:spcPct val="100000"/>
              </a:lnSpc>
              <a:spcBef>
                <a:spcPts val="95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b="1" spc="-12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b="1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25" dirty="0">
                <a:latin typeface="Times New Roman" panose="02020603050405020304"/>
                <a:cs typeface="Times New Roman" panose="02020603050405020304"/>
              </a:rPr>
              <a:t>child</a:t>
            </a:r>
            <a:r>
              <a:rPr sz="2200" b="1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30" dirty="0">
                <a:latin typeface="Times New Roman" panose="02020603050405020304"/>
                <a:cs typeface="Times New Roman" panose="02020603050405020304"/>
              </a:rPr>
              <a:t>program</a:t>
            </a:r>
            <a:r>
              <a:rPr sz="2200" b="1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15" dirty="0">
                <a:latin typeface="Times New Roman" panose="02020603050405020304"/>
                <a:cs typeface="Times New Roman" panose="02020603050405020304"/>
              </a:rPr>
              <a:t>returns</a:t>
            </a:r>
            <a:r>
              <a:rPr sz="2200" b="1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9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b="1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10" dirty="0">
                <a:latin typeface="Times New Roman" panose="02020603050405020304"/>
                <a:cs typeface="Times New Roman" panose="02020603050405020304"/>
              </a:rPr>
              <a:t>value</a:t>
            </a:r>
            <a:r>
              <a:rPr sz="2200" b="1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200" b="1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3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b="1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10" dirty="0">
                <a:latin typeface="Times New Roman" panose="02020603050405020304"/>
                <a:cs typeface="Times New Roman" panose="02020603050405020304"/>
              </a:rPr>
              <a:t>parent,</a:t>
            </a:r>
            <a:r>
              <a:rPr sz="2200" b="1" spc="-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20" dirty="0">
                <a:latin typeface="Times New Roman" panose="02020603050405020304"/>
                <a:cs typeface="Times New Roman" panose="02020603050405020304"/>
              </a:rPr>
              <a:t>so</a:t>
            </a:r>
            <a:r>
              <a:rPr sz="2200" b="1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3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b="1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15" dirty="0">
                <a:latin typeface="Times New Roman" panose="02020603050405020304"/>
                <a:cs typeface="Times New Roman" panose="02020603050405020304"/>
              </a:rPr>
              <a:t>parent</a:t>
            </a:r>
            <a:r>
              <a:rPr sz="2200" b="1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25" dirty="0">
                <a:latin typeface="Times New Roman" panose="02020603050405020304"/>
                <a:cs typeface="Times New Roman" panose="02020603050405020304"/>
              </a:rPr>
              <a:t>must  </a:t>
            </a:r>
            <a:r>
              <a:rPr sz="2200" b="1" spc="-35" dirty="0">
                <a:latin typeface="Times New Roman" panose="02020603050405020304"/>
                <a:cs typeface="Times New Roman" panose="02020603050405020304"/>
              </a:rPr>
              <a:t>arrange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b="1" spc="5" dirty="0">
                <a:latin typeface="Times New Roman" panose="02020603050405020304"/>
                <a:cs typeface="Times New Roman" panose="02020603050405020304"/>
              </a:rPr>
              <a:t>receive </a:t>
            </a:r>
            <a:r>
              <a:rPr sz="2200" b="1" spc="-15" dirty="0">
                <a:latin typeface="Times New Roman" panose="02020603050405020304"/>
                <a:cs typeface="Times New Roman" panose="02020603050405020304"/>
              </a:rPr>
              <a:t>that</a:t>
            </a:r>
            <a:r>
              <a:rPr sz="2200" b="1" spc="-2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-10" dirty="0">
                <a:latin typeface="Times New Roman" panose="02020603050405020304"/>
                <a:cs typeface="Times New Roman" panose="02020603050405020304"/>
              </a:rPr>
              <a:t>value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b="1" spc="-5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b="1" spc="20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2200" b="1" spc="-2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200" b="1" dirty="0">
                <a:latin typeface="Times New Roman" panose="02020603050405020304"/>
                <a:cs typeface="Times New Roman" panose="02020603050405020304"/>
              </a:rPr>
              <a:t>call </a:t>
            </a:r>
            <a:r>
              <a:rPr sz="2200" b="1" spc="-15" dirty="0">
                <a:latin typeface="Times New Roman" panose="02020603050405020304"/>
                <a:cs typeface="Times New Roman" panose="02020603050405020304"/>
              </a:rPr>
              <a:t>serves </a:t>
            </a:r>
            <a:r>
              <a:rPr sz="2200" b="1" dirty="0">
                <a:latin typeface="Times New Roman" panose="02020603050405020304"/>
                <a:cs typeface="Times New Roman" panose="02020603050405020304"/>
              </a:rPr>
              <a:t>this</a:t>
            </a:r>
            <a:r>
              <a:rPr sz="2200" b="1" spc="-3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b="1" spc="15" dirty="0">
                <a:latin typeface="Times New Roman" panose="02020603050405020304"/>
                <a:cs typeface="Times New Roman" panose="02020603050405020304"/>
              </a:rPr>
              <a:t>purpose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lvl="1" indent="-314960">
              <a:lnSpc>
                <a:spcPct val="100000"/>
              </a:lnSpc>
              <a:spcBef>
                <a:spcPts val="345"/>
              </a:spcBef>
              <a:buClr>
                <a:srgbClr val="9A2D1F"/>
              </a:buClr>
              <a:buSzPct val="84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200" spc="-240" dirty="0">
                <a:latin typeface="Times New Roman" panose="02020603050405020304"/>
                <a:cs typeface="Times New Roman" panose="02020603050405020304"/>
              </a:rPr>
              <a:t>pid</a:t>
            </a:r>
            <a:r>
              <a:rPr sz="2300" i="1" spc="-240" dirty="0">
                <a:latin typeface="Times New Roman" panose="02020603050405020304"/>
                <a:cs typeface="Times New Roman" panose="02020603050405020304"/>
              </a:rPr>
              <a:t>_</a:t>
            </a:r>
            <a:r>
              <a:rPr sz="2200" spc="-240" dirty="0">
                <a:latin typeface="Times New Roman" panose="02020603050405020304"/>
                <a:cs typeface="Times New Roman" panose="02020603050405020304"/>
              </a:rPr>
              <a:t>t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wait(int</a:t>
            </a:r>
            <a:r>
              <a:rPr sz="2200" spc="-1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695" dirty="0">
                <a:latin typeface="Times New Roman" panose="02020603050405020304"/>
                <a:cs typeface="Times New Roman" panose="02020603050405020304"/>
              </a:rPr>
              <a:t>*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status</a:t>
            </a:r>
            <a:r>
              <a:rPr sz="2200" spc="-695" dirty="0">
                <a:latin typeface="Times New Roman" panose="02020603050405020304"/>
                <a:cs typeface="Times New Roman" panose="02020603050405020304"/>
              </a:rPr>
              <a:t>)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lvl="1" indent="-314960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4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puts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sleep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waiting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child’s</a:t>
            </a:r>
            <a:r>
              <a:rPr sz="2200" spc="254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result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marR="5080" lvl="1" indent="-31432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4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calls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exit(),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unblocks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parent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value 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passed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85" dirty="0">
                <a:latin typeface="Times New Roman" panose="02020603050405020304"/>
                <a:cs typeface="Times New Roman" panose="02020603050405020304"/>
              </a:rPr>
              <a:t>by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exit()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as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result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wait</a:t>
            </a:r>
            <a:r>
              <a:rPr sz="22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(along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with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pid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child)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lvl="1" indent="-314960">
              <a:lnSpc>
                <a:spcPct val="100000"/>
              </a:lnSpc>
              <a:spcBef>
                <a:spcPts val="445"/>
              </a:spcBef>
              <a:buClr>
                <a:srgbClr val="9A2D1F"/>
              </a:buClr>
              <a:buSzPct val="84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children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alive,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returns</a:t>
            </a:r>
            <a:r>
              <a:rPr sz="2200" spc="2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immediately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marR="377825" lvl="1" indent="-314325">
              <a:lnSpc>
                <a:spcPct val="100000"/>
              </a:lnSpc>
              <a:spcBef>
                <a:spcPts val="440"/>
              </a:spcBef>
              <a:buClr>
                <a:srgbClr val="9A2D1F"/>
              </a:buClr>
              <a:buSzPct val="84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also,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zombies,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values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immediately 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(and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deallocates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zombie)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19879"/>
            <a:ext cx="4682490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300" dirty="0"/>
              <a:t>The </a:t>
            </a:r>
            <a:r>
              <a:rPr sz="3950" spc="-285" dirty="0"/>
              <a:t>wait() </a:t>
            </a:r>
            <a:r>
              <a:rPr sz="3950" spc="-145" dirty="0"/>
              <a:t>System</a:t>
            </a:r>
            <a:r>
              <a:rPr sz="3950" spc="-120" dirty="0"/>
              <a:t> </a:t>
            </a:r>
            <a:r>
              <a:rPr sz="3950" spc="-165" dirty="0"/>
              <a:t>Call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31983" y="441461"/>
            <a:ext cx="7195820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Demonstrate </a:t>
            </a:r>
            <a:r>
              <a:rPr sz="3500" spc="-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all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possible</a:t>
            </a:r>
            <a:r>
              <a:rPr sz="3500" spc="-4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outputs.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90782" y="1134544"/>
            <a:ext cx="4464685" cy="49314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792480">
              <a:lnSpc>
                <a:spcPct val="121000"/>
              </a:lnSpc>
              <a:spcBef>
                <a:spcPts val="95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// 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C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program </a:t>
            </a:r>
            <a:r>
              <a:rPr sz="1400" dirty="0">
                <a:latin typeface="Arial" panose="020B0604020202020204"/>
                <a:cs typeface="Arial" panose="020B0604020202020204"/>
              </a:rPr>
              <a:t>to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demonstrate working 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of wait() 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#include&lt;stdio.h&gt;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2700" marR="2761615">
              <a:lnSpc>
                <a:spcPct val="121000"/>
              </a:lnSpc>
            </a:pPr>
            <a:r>
              <a:rPr sz="1400" spc="5" dirty="0">
                <a:latin typeface="Arial" panose="020B0604020202020204"/>
                <a:cs typeface="Arial" panose="020B0604020202020204"/>
              </a:rPr>
              <a:t>#</a:t>
            </a:r>
            <a:r>
              <a:rPr sz="1400" dirty="0">
                <a:latin typeface="Arial" panose="020B0604020202020204"/>
                <a:cs typeface="Arial" panose="020B0604020202020204"/>
              </a:rPr>
              <a:t>i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n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c</a:t>
            </a:r>
            <a:r>
              <a:rPr sz="1400" dirty="0">
                <a:latin typeface="Arial" panose="020B0604020202020204"/>
                <a:cs typeface="Arial" panose="020B0604020202020204"/>
              </a:rPr>
              <a:t>l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u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d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e&lt;</a:t>
            </a:r>
            <a:r>
              <a:rPr sz="1400" spc="35" dirty="0">
                <a:latin typeface="Arial" panose="020B0604020202020204"/>
                <a:cs typeface="Arial" panose="020B0604020202020204"/>
              </a:rPr>
              <a:t>s</a:t>
            </a:r>
            <a:r>
              <a:rPr sz="1400" spc="-20" dirty="0">
                <a:latin typeface="Arial" panose="020B0604020202020204"/>
                <a:cs typeface="Arial" panose="020B0604020202020204"/>
              </a:rPr>
              <a:t>y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s/</a:t>
            </a:r>
            <a:r>
              <a:rPr sz="1400" spc="15" dirty="0">
                <a:latin typeface="Arial" panose="020B0604020202020204"/>
                <a:cs typeface="Arial" panose="020B0604020202020204"/>
              </a:rPr>
              <a:t>w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a</a:t>
            </a:r>
            <a:r>
              <a:rPr sz="1400" dirty="0">
                <a:latin typeface="Arial" panose="020B0604020202020204"/>
                <a:cs typeface="Arial" panose="020B0604020202020204"/>
              </a:rPr>
              <a:t>i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t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.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h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&gt;  #include&lt;unistd.h&gt;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0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</a:pPr>
            <a:r>
              <a:rPr sz="1400" dirty="0">
                <a:latin typeface="Arial" panose="020B0604020202020204"/>
                <a:cs typeface="Arial" panose="020B0604020202020204"/>
              </a:rPr>
              <a:t>int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 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main()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{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640080">
              <a:lnSpc>
                <a:spcPct val="100000"/>
              </a:lnSpc>
              <a:spcBef>
                <a:spcPts val="345"/>
              </a:spcBef>
            </a:pPr>
            <a:r>
              <a:rPr sz="1400" dirty="0">
                <a:latin typeface="Arial" panose="020B0604020202020204"/>
                <a:cs typeface="Arial" panose="020B0604020202020204"/>
              </a:rPr>
              <a:t>if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(fork()==</a:t>
            </a:r>
            <a:r>
              <a:rPr sz="1400" spc="35" dirty="0">
                <a:latin typeface="Arial" panose="020B0604020202020204"/>
                <a:cs typeface="Arial" panose="020B0604020202020204"/>
              </a:rPr>
              <a:t>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0)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645920">
              <a:lnSpc>
                <a:spcPct val="100000"/>
              </a:lnSpc>
              <a:spcBef>
                <a:spcPts val="35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printf("HC: hello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from</a:t>
            </a:r>
            <a:r>
              <a:rPr sz="1400" spc="80" dirty="0">
                <a:latin typeface="Arial" panose="020B0604020202020204"/>
                <a:cs typeface="Arial" panose="020B0604020202020204"/>
              </a:rPr>
              <a:t> 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child\n");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640080">
              <a:lnSpc>
                <a:spcPct val="100000"/>
              </a:lnSpc>
              <a:spcBef>
                <a:spcPts val="360"/>
              </a:spcBef>
            </a:pPr>
            <a:r>
              <a:rPr sz="1400" spc="10" dirty="0">
                <a:latin typeface="Arial" panose="020B0604020202020204"/>
                <a:cs typeface="Arial" panose="020B0604020202020204"/>
              </a:rPr>
              <a:t>else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640080">
              <a:lnSpc>
                <a:spcPct val="100000"/>
              </a:lnSpc>
              <a:spcBef>
                <a:spcPts val="35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{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645920" marR="234950">
              <a:lnSpc>
                <a:spcPct val="121000"/>
              </a:lnSpc>
              <a:spcBef>
                <a:spcPts val="1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printf("HP: hello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from parent\n");  wait(NULL);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645920">
              <a:lnSpc>
                <a:spcPct val="100000"/>
              </a:lnSpc>
              <a:spcBef>
                <a:spcPts val="345"/>
              </a:spcBef>
            </a:pPr>
            <a:r>
              <a:rPr sz="1400" spc="-5" dirty="0">
                <a:latin typeface="Arial" panose="020B0604020202020204"/>
                <a:cs typeface="Arial" panose="020B0604020202020204"/>
              </a:rPr>
              <a:t>printf("CT: 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child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has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terminated\n");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640080">
              <a:lnSpc>
                <a:spcPct val="100000"/>
              </a:lnSpc>
              <a:spcBef>
                <a:spcPts val="36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}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750">
              <a:latin typeface="Arial" panose="020B0604020202020204"/>
              <a:cs typeface="Arial" panose="020B0604020202020204"/>
            </a:endParaRPr>
          </a:p>
          <a:p>
            <a:pPr marL="640080" marR="2651760">
              <a:lnSpc>
                <a:spcPct val="121000"/>
              </a:lnSpc>
            </a:pPr>
            <a:r>
              <a:rPr sz="1400" spc="5" dirty="0">
                <a:latin typeface="Arial" panose="020B0604020202020204"/>
                <a:cs typeface="Arial" panose="020B0604020202020204"/>
              </a:rPr>
              <a:t>p</a:t>
            </a:r>
            <a:r>
              <a:rPr sz="1400" spc="15" dirty="0">
                <a:latin typeface="Arial" panose="020B0604020202020204"/>
                <a:cs typeface="Arial" panose="020B0604020202020204"/>
              </a:rPr>
              <a:t>r</a:t>
            </a:r>
            <a:r>
              <a:rPr sz="1400" dirty="0">
                <a:latin typeface="Arial" panose="020B0604020202020204"/>
                <a:cs typeface="Arial" panose="020B0604020202020204"/>
              </a:rPr>
              <a:t>i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ntf</a:t>
            </a:r>
            <a:r>
              <a:rPr sz="1400" dirty="0">
                <a:latin typeface="Arial" panose="020B0604020202020204"/>
                <a:cs typeface="Arial" panose="020B0604020202020204"/>
              </a:rPr>
              <a:t>(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"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B</a:t>
            </a:r>
            <a:r>
              <a:rPr sz="1400" spc="-20" dirty="0">
                <a:latin typeface="Arial" panose="020B0604020202020204"/>
                <a:cs typeface="Arial" panose="020B0604020202020204"/>
              </a:rPr>
              <a:t>y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e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\</a:t>
            </a:r>
            <a:r>
              <a:rPr sz="1400" spc="15" dirty="0">
                <a:latin typeface="Arial" panose="020B0604020202020204"/>
                <a:cs typeface="Arial" panose="020B0604020202020204"/>
              </a:rPr>
              <a:t>n"</a:t>
            </a:r>
            <a:r>
              <a:rPr sz="1400" dirty="0">
                <a:latin typeface="Arial" panose="020B0604020202020204"/>
                <a:cs typeface="Arial" panose="020B0604020202020204"/>
              </a:rPr>
              <a:t>)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;  </a:t>
            </a:r>
            <a:r>
              <a:rPr sz="1400" spc="10" dirty="0">
                <a:latin typeface="Arial" panose="020B0604020202020204"/>
                <a:cs typeface="Arial" panose="020B0604020202020204"/>
              </a:rPr>
              <a:t>return</a:t>
            </a:r>
            <a:r>
              <a:rPr sz="1400" spc="20" dirty="0">
                <a:latin typeface="Arial" panose="020B0604020202020204"/>
                <a:cs typeface="Arial" panose="020B0604020202020204"/>
              </a:rPr>
              <a:t> </a:t>
            </a:r>
            <a:r>
              <a:rPr sz="1400" spc="5" dirty="0">
                <a:latin typeface="Arial" panose="020B0604020202020204"/>
                <a:cs typeface="Arial" panose="020B0604020202020204"/>
              </a:rPr>
              <a:t>0;</a:t>
            </a:r>
            <a:endParaRPr sz="140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400" spc="5" dirty="0">
                <a:latin typeface="Arial" panose="020B0604020202020204"/>
                <a:cs typeface="Arial" panose="020B0604020202020204"/>
              </a:rPr>
              <a:t>}</a:t>
            </a:r>
            <a:endParaRPr sz="14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76988" y="1774895"/>
            <a:ext cx="8329930" cy="1701800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 marR="5080" algn="just">
              <a:lnSpc>
                <a:spcPts val="2110"/>
              </a:lnSpc>
              <a:spcBef>
                <a:spcPts val="605"/>
              </a:spcBef>
            </a:pP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ends,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resources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associated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are 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deallocated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so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be used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processes.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However,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process's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entry 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table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remains.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read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child's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exit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status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by 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executing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u="heavy" spc="-10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wait</a:t>
            </a:r>
            <a:r>
              <a:rPr sz="2200" spc="-10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2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200" u="heavy" spc="-7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call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stage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removed.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wait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call  </a:t>
            </a:r>
            <a:r>
              <a:rPr sz="2200" spc="-195" dirty="0">
                <a:latin typeface="Times New Roman" panose="02020603050405020304"/>
                <a:cs typeface="Times New Roman" panose="02020603050405020304"/>
              </a:rPr>
              <a:t>may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executed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sequential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code,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is commonly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executed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u="heavy" spc="-10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handler</a:t>
            </a:r>
            <a:r>
              <a:rPr sz="2200" spc="-10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u="heavy" spc="-17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SIGCHLD</a:t>
            </a:r>
            <a:r>
              <a:rPr sz="2200" spc="-17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1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signal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parent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receives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whenever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has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died.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472051"/>
            <a:ext cx="4346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What </a:t>
            </a:r>
            <a:r>
              <a:rPr spc="-55" dirty="0"/>
              <a:t>is </a:t>
            </a:r>
            <a:r>
              <a:rPr spc="-20" dirty="0"/>
              <a:t>a</a:t>
            </a:r>
            <a:r>
              <a:rPr spc="-509" dirty="0"/>
              <a:t> </a:t>
            </a:r>
            <a:r>
              <a:rPr spc="-185" dirty="0"/>
              <a:t>zombie?</a:t>
            </a:r>
            <a:endParaRPr spc="-18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69" y="1616517"/>
            <a:ext cx="8408670" cy="2786380"/>
          </a:xfrm>
          <a:prstGeom prst="rect">
            <a:avLst/>
          </a:prstGeom>
        </p:spPr>
        <p:txBody>
          <a:bodyPr vert="horz" wrap="square" lIns="0" tIns="80645" rIns="0" bIns="0" rtlCol="0">
            <a:spAutoFit/>
          </a:bodyPr>
          <a:lstStyle/>
          <a:p>
            <a:pPr marL="250190" marR="5080" indent="-238125" algn="just">
              <a:lnSpc>
                <a:spcPct val="80000"/>
              </a:lnSpc>
              <a:spcBef>
                <a:spcPts val="635"/>
              </a:spcBef>
            </a:pPr>
            <a:r>
              <a:rPr sz="1850" spc="-815" dirty="0">
                <a:solidFill>
                  <a:srgbClr val="D34816"/>
                </a:solidFill>
                <a:latin typeface="Webdings" panose="05030102010509060703"/>
                <a:cs typeface="Webdings" panose="05030102010509060703"/>
              </a:rPr>
              <a:t></a:t>
            </a:r>
            <a:r>
              <a:rPr sz="1850" spc="865" dirty="0">
                <a:solidFill>
                  <a:srgbClr val="D34816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After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removed,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its</a:t>
            </a:r>
            <a:r>
              <a:rPr sz="2200" spc="-8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1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ID</a:t>
            </a:r>
            <a:r>
              <a:rPr sz="2200" spc="-13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entry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table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can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then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reused.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However,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fails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wait,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left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table.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some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situations this </a:t>
            </a:r>
            <a:r>
              <a:rPr sz="2200" spc="-195" dirty="0">
                <a:latin typeface="Times New Roman" panose="02020603050405020304"/>
                <a:cs typeface="Times New Roman" panose="02020603050405020304"/>
              </a:rPr>
              <a:t>may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desirable,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example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creates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another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process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ensures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allocated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same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ID.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modern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UNIX-like systems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(that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comply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with</a:t>
            </a:r>
            <a:r>
              <a:rPr sz="2200" spc="-9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5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Single </a:t>
            </a:r>
            <a:r>
              <a:rPr sz="2200" u="heavy" spc="-114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Unix  </a:t>
            </a:r>
            <a:r>
              <a:rPr sz="2200" u="heavy" spc="-12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Specification </a:t>
            </a:r>
            <a:r>
              <a:rPr sz="2200" u="heavy" spc="-14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v3</a:t>
            </a:r>
            <a:r>
              <a:rPr sz="2200" spc="-14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respect),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following special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case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applies: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 explicitly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ignores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SIGCHLD by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setting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handler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SIG_IGN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(rather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than 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simply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ignoring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signal </a:t>
            </a:r>
            <a:r>
              <a:rPr sz="2200" spc="-185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default)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85" dirty="0">
                <a:latin typeface="Times New Roman" panose="02020603050405020304"/>
                <a:cs typeface="Times New Roman" panose="02020603050405020304"/>
              </a:rPr>
              <a:t>SA_NOCLDWAIT </a:t>
            </a:r>
            <a:r>
              <a:rPr sz="2200" spc="-160" dirty="0">
                <a:latin typeface="Times New Roman" panose="02020603050405020304"/>
                <a:cs typeface="Times New Roman" panose="02020603050405020304"/>
              </a:rPr>
              <a:t>flag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set,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all 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exit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status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information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discarded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will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be  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left.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392579"/>
            <a:ext cx="4346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What </a:t>
            </a:r>
            <a:r>
              <a:rPr spc="-55" dirty="0"/>
              <a:t>is </a:t>
            </a:r>
            <a:r>
              <a:rPr spc="-20" dirty="0"/>
              <a:t>a</a:t>
            </a:r>
            <a:r>
              <a:rPr spc="-509" dirty="0"/>
              <a:t> </a:t>
            </a:r>
            <a:r>
              <a:rPr spc="-185" dirty="0"/>
              <a:t>zombie?</a:t>
            </a:r>
            <a:endParaRPr spc="-18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1878964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</a:t>
            </a:r>
            <a:endParaRPr spc="-14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12312"/>
            <a:ext cx="4821555" cy="378777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consists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Code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(text)</a:t>
            </a:r>
            <a:r>
              <a:rPr sz="265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section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Data</a:t>
            </a:r>
            <a:r>
              <a:rPr sz="26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section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Stack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Heap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State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(program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counter,</a:t>
            </a:r>
            <a:r>
              <a:rPr sz="265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etc.)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Environment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control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block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(PCB)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69" y="1901392"/>
            <a:ext cx="7981950" cy="2941955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312420" marR="13335" indent="-300355" algn="just">
              <a:lnSpc>
                <a:spcPts val="2110"/>
              </a:lnSpc>
              <a:spcBef>
                <a:spcPts val="60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Since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allocated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processes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except for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table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entry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itself, the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primary concern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200" spc="-160" dirty="0">
                <a:latin typeface="Times New Roman" panose="02020603050405020304"/>
                <a:cs typeface="Times New Roman" panose="02020603050405020304"/>
              </a:rPr>
              <a:t>many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zombies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not 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running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out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memory,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rather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running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out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ID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numbers.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30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 algn="just">
              <a:lnSpc>
                <a:spcPct val="80000"/>
              </a:lnSpc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2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remove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zombies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system,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SIGCHLD</a:t>
            </a:r>
            <a:r>
              <a:rPr sz="2200" spc="-17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4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signal</a:t>
            </a:r>
            <a:r>
              <a:rPr sz="2200" spc="-14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sent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manually,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using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7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u="heavy" spc="-10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kill</a:t>
            </a:r>
            <a:r>
              <a:rPr sz="2200" spc="-10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command. </a:t>
            </a:r>
            <a:r>
              <a:rPr sz="2200" spc="-15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refuses 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reap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zombie,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next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step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would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remove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process. 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loses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parent,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init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becomes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parent.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Init 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periodically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executes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wait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reap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any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zombies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init </a:t>
            </a:r>
            <a:r>
              <a:rPr sz="2200" spc="-180" dirty="0">
                <a:latin typeface="Times New Roman" panose="02020603050405020304"/>
                <a:cs typeface="Times New Roman" panose="02020603050405020304"/>
              </a:rPr>
              <a:t>as 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parent.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434657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What </a:t>
            </a:r>
            <a:r>
              <a:rPr spc="-55" dirty="0"/>
              <a:t>is </a:t>
            </a:r>
            <a:r>
              <a:rPr spc="-20" dirty="0"/>
              <a:t>a</a:t>
            </a:r>
            <a:r>
              <a:rPr spc="-509" dirty="0"/>
              <a:t> </a:t>
            </a:r>
            <a:r>
              <a:rPr spc="-185" dirty="0"/>
              <a:t>zombie?</a:t>
            </a:r>
            <a:endParaRPr spc="-18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700275"/>
            <a:ext cx="8105775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2420" marR="366395" indent="-300355">
              <a:lnSpc>
                <a:spcPct val="101000"/>
              </a:lnSpc>
              <a:spcBef>
                <a:spcPts val="10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interval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between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terminating </a:t>
            </a:r>
            <a:r>
              <a:rPr sz="24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400" spc="-125" dirty="0">
                <a:latin typeface="Times New Roman" panose="02020603050405020304"/>
                <a:cs typeface="Times New Roman" panose="02020603050405020304"/>
              </a:rPr>
              <a:t>calling  </a:t>
            </a:r>
            <a:r>
              <a:rPr sz="2400" spc="-55" dirty="0">
                <a:latin typeface="Times New Roman" panose="02020603050405020304"/>
                <a:cs typeface="Times New Roman" panose="02020603050405020304"/>
              </a:rPr>
              <a:t>wait(),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400" spc="-16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said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400" spc="-100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400" spc="-1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‘</a:t>
            </a:r>
            <a:r>
              <a:rPr sz="2400" b="1" spc="-90" dirty="0">
                <a:latin typeface="Times New Roman" panose="02020603050405020304"/>
                <a:cs typeface="Times New Roman" panose="02020603050405020304"/>
              </a:rPr>
              <a:t>zombie’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65" dirty="0">
                <a:latin typeface="Times New Roman" panose="02020603050405020304"/>
                <a:cs typeface="Times New Roman" panose="02020603050405020304"/>
              </a:rPr>
              <a:t>Even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though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running its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taking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up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entry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400" spc="3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table.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table </a:t>
            </a: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400" spc="-18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spc="-85" dirty="0">
                <a:latin typeface="Times New Roman" panose="02020603050405020304"/>
                <a:cs typeface="Times New Roman" panose="02020603050405020304"/>
              </a:rPr>
              <a:t>limited </a:t>
            </a:r>
            <a:r>
              <a:rPr sz="2400" spc="-80" dirty="0">
                <a:latin typeface="Times New Roman" panose="02020603050405020304"/>
                <a:cs typeface="Times New Roman" panose="02020603050405020304"/>
              </a:rPr>
              <a:t>number </a:t>
            </a:r>
            <a:r>
              <a:rPr sz="2400" spc="-130" dirty="0">
                <a:latin typeface="Times New Roman" panose="02020603050405020304"/>
                <a:cs typeface="Times New Roman" panose="02020603050405020304"/>
              </a:rPr>
              <a:t>of</a:t>
            </a:r>
            <a:r>
              <a:rPr sz="2400" spc="3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0" dirty="0">
                <a:latin typeface="Times New Roman" panose="02020603050405020304"/>
                <a:cs typeface="Times New Roman" panose="02020603050405020304"/>
              </a:rPr>
              <a:t>entries.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941326"/>
            <a:ext cx="391604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95" dirty="0"/>
              <a:t>What </a:t>
            </a:r>
            <a:r>
              <a:rPr sz="3950" spc="-70" dirty="0"/>
              <a:t>is </a:t>
            </a:r>
            <a:r>
              <a:rPr sz="3950" spc="-15" dirty="0"/>
              <a:t>a</a:t>
            </a:r>
            <a:r>
              <a:rPr sz="3950" spc="-434" dirty="0"/>
              <a:t> </a:t>
            </a:r>
            <a:r>
              <a:rPr sz="3950" spc="-160" dirty="0"/>
              <a:t>zombie?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700275"/>
            <a:ext cx="8375015" cy="2044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2420" marR="7620" indent="-300355">
              <a:lnSpc>
                <a:spcPct val="101000"/>
              </a:lnSpc>
              <a:spcBef>
                <a:spcPts val="10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70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the parent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terminates without </a:t>
            </a:r>
            <a:r>
              <a:rPr sz="2400" spc="-135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wait(), </a:t>
            </a:r>
            <a:r>
              <a:rPr sz="2400" spc="-6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400" spc="-14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adopted </a:t>
            </a:r>
            <a:r>
              <a:rPr sz="2400" spc="-175" dirty="0">
                <a:latin typeface="Times New Roman" panose="02020603050405020304"/>
                <a:cs typeface="Times New Roman" panose="02020603050405020304"/>
              </a:rPr>
              <a:t>by  </a:t>
            </a:r>
            <a:r>
              <a:rPr sz="2400" b="1" spc="-35" dirty="0">
                <a:latin typeface="Times New Roman" panose="02020603050405020304"/>
                <a:cs typeface="Times New Roman" panose="02020603050405020304"/>
              </a:rPr>
              <a:t>init</a:t>
            </a:r>
            <a:r>
              <a:rPr sz="2400" spc="-35" dirty="0">
                <a:latin typeface="Times New Roman" panose="02020603050405020304"/>
                <a:cs typeface="Times New Roman" panose="02020603050405020304"/>
              </a:rPr>
              <a:t>.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8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solution</a:t>
            </a:r>
            <a:r>
              <a:rPr sz="24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is: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Ensure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400" spc="-95" dirty="0">
                <a:latin typeface="Times New Roman" panose="02020603050405020304"/>
                <a:cs typeface="Times New Roman" panose="02020603050405020304"/>
              </a:rPr>
              <a:t>your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4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400" spc="-140" dirty="0">
                <a:latin typeface="Times New Roman" panose="02020603050405020304"/>
                <a:cs typeface="Times New Roman" panose="02020603050405020304"/>
              </a:rPr>
              <a:t>calls </a:t>
            </a:r>
            <a:r>
              <a:rPr sz="2400" spc="-90" dirty="0">
                <a:latin typeface="Times New Roman" panose="02020603050405020304"/>
                <a:cs typeface="Times New Roman" panose="02020603050405020304"/>
              </a:rPr>
              <a:t>wait()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waitpid </a:t>
            </a:r>
            <a:r>
              <a:rPr sz="2400" spc="-3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400" spc="-10" dirty="0">
                <a:latin typeface="Times New Roman" panose="02020603050405020304"/>
                <a:cs typeface="Times New Roman" panose="02020603050405020304"/>
              </a:rPr>
              <a:t>etc, </a:t>
            </a:r>
            <a:r>
              <a:rPr sz="2400" spc="-7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400" spc="-114" dirty="0">
                <a:latin typeface="Times New Roman" panose="02020603050405020304"/>
                <a:cs typeface="Times New Roman" panose="02020603050405020304"/>
              </a:rPr>
              <a:t>every  </a:t>
            </a:r>
            <a:r>
              <a:rPr sz="2400" spc="-105" dirty="0">
                <a:latin typeface="Times New Roman" panose="02020603050405020304"/>
                <a:cs typeface="Times New Roman" panose="02020603050405020304"/>
              </a:rPr>
              <a:t>child process </a:t>
            </a:r>
            <a:r>
              <a:rPr sz="2400" spc="-70" dirty="0">
                <a:latin typeface="Times New Roman" panose="02020603050405020304"/>
                <a:cs typeface="Times New Roman" panose="02020603050405020304"/>
              </a:rPr>
              <a:t>that</a:t>
            </a:r>
            <a:r>
              <a:rPr sz="2400" spc="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60" dirty="0">
                <a:latin typeface="Times New Roman" panose="02020603050405020304"/>
                <a:cs typeface="Times New Roman" panose="02020603050405020304"/>
              </a:rPr>
              <a:t>terminates.</a:t>
            </a:r>
            <a:endParaRPr sz="24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778270"/>
            <a:ext cx="391604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95" dirty="0"/>
              <a:t>What </a:t>
            </a:r>
            <a:r>
              <a:rPr sz="3950" spc="-70" dirty="0"/>
              <a:t>is </a:t>
            </a:r>
            <a:r>
              <a:rPr sz="3950" spc="-15" dirty="0"/>
              <a:t>a</a:t>
            </a:r>
            <a:r>
              <a:rPr sz="3950" spc="-434" dirty="0"/>
              <a:t> </a:t>
            </a:r>
            <a:r>
              <a:rPr sz="3950" spc="-160" dirty="0"/>
              <a:t>zombie?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996428" y="5675376"/>
            <a:ext cx="563880" cy="18415"/>
          </a:xfrm>
          <a:custGeom>
            <a:avLst/>
            <a:gdLst/>
            <a:ahLst/>
            <a:cxnLst/>
            <a:rect l="l" t="t" r="r" b="b"/>
            <a:pathLst>
              <a:path w="563879" h="18414">
                <a:moveTo>
                  <a:pt x="563879" y="18287"/>
                </a:moveTo>
                <a:lnTo>
                  <a:pt x="0" y="18287"/>
                </a:lnTo>
                <a:lnTo>
                  <a:pt x="0" y="0"/>
                </a:lnTo>
                <a:lnTo>
                  <a:pt x="563879" y="0"/>
                </a:lnTo>
                <a:lnTo>
                  <a:pt x="563879" y="18287"/>
                </a:lnTo>
                <a:close/>
              </a:path>
            </a:pathLst>
          </a:custGeom>
          <a:solidFill>
            <a:srgbClr val="CC99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839280" y="1352869"/>
            <a:ext cx="8788400" cy="5410200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312420" marR="5080" indent="-300355" algn="just">
              <a:lnSpc>
                <a:spcPct val="80000"/>
              </a:lnSpc>
              <a:spcBef>
                <a:spcPts val="78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850" spc="-36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850" spc="-150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50" spc="-7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185" dirty="0">
                <a:latin typeface="Times New Roman" panose="02020603050405020304"/>
                <a:cs typeface="Times New Roman" panose="02020603050405020304"/>
              </a:rPr>
              <a:t>same </a:t>
            </a:r>
            <a:r>
              <a:rPr sz="2850" spc="-215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an</a:t>
            </a:r>
            <a:r>
              <a:rPr sz="2850" spc="-18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14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orphan process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sz="2850" spc="-235" dirty="0">
                <a:latin typeface="Times New Roman" panose="02020603050405020304"/>
                <a:cs typeface="Times New Roman" panose="02020603050405020304"/>
              </a:rPr>
              <a:t>An  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orphan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50" spc="-22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50" spc="-105" dirty="0">
                <a:latin typeface="Times New Roman" panose="02020603050405020304"/>
                <a:cs typeface="Times New Roman" panose="02020603050405020304"/>
              </a:rPr>
              <a:t>still executing,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850" spc="-155" dirty="0">
                <a:latin typeface="Times New Roman" panose="02020603050405020304"/>
                <a:cs typeface="Times New Roman" panose="02020603050405020304"/>
              </a:rPr>
              <a:t>whose 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850" spc="-21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850" spc="-70" dirty="0">
                <a:latin typeface="Times New Roman" panose="02020603050405020304"/>
                <a:cs typeface="Times New Roman" panose="02020603050405020304"/>
              </a:rPr>
              <a:t>died. </a:t>
            </a:r>
            <a:r>
              <a:rPr sz="2850" spc="-175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do </a:t>
            </a:r>
            <a:r>
              <a:rPr sz="2850" spc="-6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become </a:t>
            </a:r>
            <a:r>
              <a:rPr sz="2850" spc="-150" dirty="0">
                <a:latin typeface="Times New Roman" panose="02020603050405020304"/>
                <a:cs typeface="Times New Roman" panose="02020603050405020304"/>
              </a:rPr>
              <a:t>zombie </a:t>
            </a: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processes; 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instead, 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are adopted </a:t>
            </a:r>
            <a:r>
              <a:rPr sz="2850" spc="-235" dirty="0">
                <a:latin typeface="Times New Roman" panose="02020603050405020304"/>
                <a:cs typeface="Times New Roman" panose="02020603050405020304"/>
              </a:rPr>
              <a:t>by</a:t>
            </a:r>
            <a:r>
              <a:rPr sz="2850" spc="-23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9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init</a:t>
            </a:r>
            <a:r>
              <a:rPr sz="2850" spc="-9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(process </a:t>
            </a:r>
            <a:r>
              <a:rPr sz="2850" spc="-185" dirty="0">
                <a:latin typeface="Times New Roman" panose="02020603050405020304"/>
                <a:cs typeface="Times New Roman" panose="02020603050405020304"/>
              </a:rPr>
              <a:t>ID </a:t>
            </a:r>
            <a:r>
              <a:rPr sz="2850" spc="-20" dirty="0">
                <a:latin typeface="Times New Roman" panose="02020603050405020304"/>
                <a:cs typeface="Times New Roman" panose="02020603050405020304"/>
              </a:rPr>
              <a:t>1), </a:t>
            </a:r>
            <a:r>
              <a:rPr sz="2850" spc="-155" dirty="0">
                <a:latin typeface="Times New Roman" panose="02020603050405020304"/>
                <a:cs typeface="Times New Roman" panose="02020603050405020304"/>
              </a:rPr>
              <a:t>which </a:t>
            </a:r>
            <a:r>
              <a:rPr sz="2850" spc="-145" dirty="0">
                <a:latin typeface="Times New Roman" panose="02020603050405020304"/>
                <a:cs typeface="Times New Roman" panose="02020603050405020304"/>
              </a:rPr>
              <a:t>waits </a:t>
            </a:r>
            <a:r>
              <a:rPr sz="2850" spc="-13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850" spc="-100" dirty="0">
                <a:latin typeface="Times New Roman" panose="02020603050405020304"/>
                <a:cs typeface="Times New Roman" panose="02020603050405020304"/>
              </a:rPr>
              <a:t>its 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children.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marR="17145" indent="-300355" algn="just">
              <a:lnSpc>
                <a:spcPct val="80000"/>
              </a:lnSpc>
              <a:spcBef>
                <a:spcPts val="66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850" spc="-50" dirty="0">
                <a:latin typeface="Times New Roman" panose="02020603050405020304"/>
                <a:cs typeface="Times New Roman" panose="02020603050405020304"/>
              </a:rPr>
              <a:t>On</a:t>
            </a:r>
            <a:r>
              <a:rPr sz="2850" spc="-5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3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Unix</a:t>
            </a:r>
            <a:r>
              <a:rPr sz="2850" spc="-13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60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sz="2850" spc="-16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3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Unix-like</a:t>
            </a:r>
            <a:r>
              <a:rPr sz="2850" spc="-13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90" dirty="0">
                <a:latin typeface="Times New Roman" panose="02020603050405020304"/>
                <a:cs typeface="Times New Roman" panose="02020603050405020304"/>
              </a:rPr>
              <a:t>computer</a:t>
            </a:r>
            <a:r>
              <a:rPr sz="2850" spc="-9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14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850" u="heavy" spc="-12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systems</a:t>
            </a: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850" spc="-22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850" b="1" spc="35" dirty="0">
                <a:latin typeface="Times New Roman" panose="02020603050405020304"/>
                <a:cs typeface="Times New Roman" panose="02020603050405020304"/>
              </a:rPr>
              <a:t>zombie  </a:t>
            </a:r>
            <a:r>
              <a:rPr sz="2850" b="1" spc="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4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850" b="1" spc="30" dirty="0">
                <a:latin typeface="Times New Roman" panose="02020603050405020304"/>
                <a:cs typeface="Times New Roman" panose="02020603050405020304"/>
              </a:rPr>
              <a:t>defunct </a:t>
            </a:r>
            <a:r>
              <a:rPr sz="2850" b="1" spc="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850" spc="-225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850" spc="-22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4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850" spc="-14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850" spc="-210" dirty="0">
                <a:latin typeface="Times New Roman" panose="02020603050405020304"/>
                <a:cs typeface="Times New Roman" panose="02020603050405020304"/>
              </a:rPr>
              <a:t>has</a:t>
            </a:r>
            <a:r>
              <a:rPr sz="2850" spc="-21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1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completed  </a:t>
            </a:r>
            <a:r>
              <a:rPr sz="2850" u="heavy" spc="-114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execution</a:t>
            </a:r>
            <a:r>
              <a:rPr sz="2850" spc="-114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850" spc="-21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850" spc="-165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850" spc="-80" dirty="0">
                <a:latin typeface="Times New Roman" panose="02020603050405020304"/>
                <a:cs typeface="Times New Roman" panose="02020603050405020304"/>
              </a:rPr>
              <a:t>entry 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850" spc="-8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u="heavy" spc="-14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u="heavy" spc="-9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table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sz="2850" spc="-170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2850" spc="-75" dirty="0">
                <a:latin typeface="Times New Roman" panose="02020603050405020304"/>
                <a:cs typeface="Times New Roman" panose="02020603050405020304"/>
              </a:rPr>
              <a:t>entry</a:t>
            </a:r>
            <a:r>
              <a:rPr sz="28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80" dirty="0">
                <a:latin typeface="Times New Roman" panose="02020603050405020304"/>
                <a:cs typeface="Times New Roman" panose="02020603050405020304"/>
              </a:rPr>
              <a:t>is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marR="19050" algn="just">
              <a:lnSpc>
                <a:spcPct val="77000"/>
              </a:lnSpc>
              <a:spcBef>
                <a:spcPts val="115"/>
              </a:spcBef>
            </a:pPr>
            <a:r>
              <a:rPr sz="2850" spc="-105" dirty="0">
                <a:latin typeface="Times New Roman" panose="02020603050405020304"/>
                <a:cs typeface="Times New Roman" panose="02020603050405020304"/>
              </a:rPr>
              <a:t>still </a:t>
            </a: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needed </a:t>
            </a:r>
            <a:r>
              <a:rPr sz="2850" spc="-4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850" spc="-165" dirty="0">
                <a:latin typeface="Times New Roman" panose="02020603050405020304"/>
                <a:cs typeface="Times New Roman" panose="02020603050405020304"/>
              </a:rPr>
              <a:t>allow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850" spc="-65" dirty="0">
                <a:latin typeface="Times New Roman" panose="02020603050405020304"/>
                <a:cs typeface="Times New Roman" panose="02020603050405020304"/>
              </a:rPr>
              <a:t>started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(now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zombie) 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4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read its </a:t>
            </a:r>
            <a:r>
              <a:rPr sz="2850" u="heavy" spc="-8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exit </a:t>
            </a:r>
            <a:r>
              <a:rPr sz="2850" u="heavy" spc="-9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status</a:t>
            </a:r>
            <a:r>
              <a:rPr sz="2850" spc="-95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25" dirty="0">
                <a:latin typeface="Times New Roman" panose="02020603050405020304"/>
                <a:cs typeface="Times New Roman" panose="02020603050405020304"/>
              </a:rPr>
              <a:t>term</a:t>
            </a:r>
            <a:r>
              <a:rPr sz="2850" spc="-2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25" dirty="0">
                <a:latin typeface="Times New Roman" panose="02020603050405020304"/>
                <a:cs typeface="Times New Roman" panose="02020603050405020304"/>
              </a:rPr>
              <a:t>zombie</a:t>
            </a:r>
            <a:r>
              <a:rPr lang="en-US" sz="285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25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lang="en-US" sz="285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25" dirty="0">
                <a:latin typeface="Times New Roman" panose="02020603050405020304"/>
                <a:cs typeface="Times New Roman" panose="02020603050405020304"/>
              </a:rPr>
              <a:t>derives</a:t>
            </a:r>
            <a:endParaRPr sz="2850">
              <a:latin typeface="Times New Roman" panose="02020603050405020304"/>
              <a:cs typeface="Times New Roman" panose="02020603050405020304"/>
            </a:endParaRPr>
          </a:p>
          <a:p>
            <a:pPr marL="312420" marR="17145" algn="just">
              <a:lnSpc>
                <a:spcPct val="78000"/>
              </a:lnSpc>
              <a:spcBef>
                <a:spcPts val="65"/>
              </a:spcBef>
            </a:pPr>
            <a:r>
              <a:rPr sz="2850" spc="-12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common 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definition </a:t>
            </a:r>
            <a:r>
              <a:rPr sz="2850" spc="-16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zombie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—an </a:t>
            </a:r>
            <a:r>
              <a:rPr sz="2850" u="heavy" spc="-14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undead</a:t>
            </a:r>
            <a:r>
              <a:rPr sz="2850" spc="-140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70" dirty="0">
                <a:latin typeface="Times New Roman" panose="02020603050405020304"/>
                <a:cs typeface="Times New Roman" panose="02020603050405020304"/>
              </a:rPr>
              <a:t>person. </a:t>
            </a:r>
            <a:r>
              <a:rPr sz="2850" spc="-165" dirty="0">
                <a:latin typeface="Times New Roman" panose="02020603050405020304"/>
                <a:cs typeface="Times New Roman" panose="02020603050405020304"/>
              </a:rPr>
              <a:t>In 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60" dirty="0">
                <a:latin typeface="Times New Roman" panose="02020603050405020304"/>
                <a:cs typeface="Times New Roman" panose="02020603050405020304"/>
              </a:rPr>
              <a:t>term's </a:t>
            </a:r>
            <a:r>
              <a:rPr sz="2850" spc="-120" dirty="0">
                <a:latin typeface="Times New Roman" panose="02020603050405020304"/>
                <a:cs typeface="Times New Roman" panose="02020603050405020304"/>
              </a:rPr>
              <a:t>colorful </a:t>
            </a:r>
            <a:r>
              <a:rPr sz="2850" spc="-110" dirty="0">
                <a:latin typeface="Times New Roman" panose="02020603050405020304"/>
                <a:cs typeface="Times New Roman" panose="02020603050405020304"/>
              </a:rPr>
              <a:t>metaphor, </a:t>
            </a:r>
            <a:r>
              <a:rPr sz="28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850" spc="-14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850" spc="-21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died</a:t>
            </a:r>
            <a:r>
              <a:rPr lang="en-US"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200" dirty="0">
                <a:latin typeface="Times New Roman" panose="02020603050405020304"/>
                <a:cs typeface="Times New Roman" panose="02020603050405020304"/>
              </a:rPr>
              <a:t>but has  </a:t>
            </a:r>
            <a:r>
              <a:rPr sz="2850" spc="-6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850" spc="-114" dirty="0">
                <a:latin typeface="Times New Roman" panose="02020603050405020304"/>
                <a:cs typeface="Times New Roman" panose="02020603050405020304"/>
              </a:rPr>
              <a:t>yet been </a:t>
            </a:r>
            <a:r>
              <a:rPr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re</a:t>
            </a:r>
            <a:r>
              <a:rPr lang="en-US"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ape</a:t>
            </a:r>
            <a:r>
              <a:rPr sz="28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850" spc="-865" dirty="0">
                <a:latin typeface="Times New Roman" panose="02020603050405020304"/>
                <a:cs typeface="Times New Roman" panose="02020603050405020304"/>
              </a:rPr>
              <a:t>.</a:t>
            </a:r>
            <a:r>
              <a:rPr sz="3000" i="1" spc="402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spc="-150" dirty="0">
                <a:latin typeface="Times New Roman" panose="02020603050405020304"/>
                <a:cs typeface="Times New Roman" panose="02020603050405020304"/>
              </a:rPr>
              <a:t>Also, </a:t>
            </a:r>
            <a:r>
              <a:rPr sz="2850" spc="-135" dirty="0">
                <a:latin typeface="Times New Roman" panose="02020603050405020304"/>
                <a:cs typeface="Times New Roman" panose="02020603050405020304"/>
              </a:rPr>
              <a:t>unlike </a:t>
            </a:r>
            <a:r>
              <a:rPr sz="2850" spc="-100" dirty="0">
                <a:latin typeface="Times New Roman" panose="02020603050405020304"/>
                <a:cs typeface="Times New Roman" panose="02020603050405020304"/>
              </a:rPr>
              <a:t>normal </a:t>
            </a:r>
            <a:r>
              <a:rPr sz="2850" spc="-120" dirty="0">
                <a:latin typeface="Times New Roman" panose="02020603050405020304"/>
                <a:cs typeface="Times New Roman" panose="02020603050405020304"/>
              </a:rPr>
              <a:t>processes, </a:t>
            </a:r>
            <a:r>
              <a:rPr sz="2850" b="1" spc="4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850" b="1" u="heavy" spc="4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kill </a:t>
            </a:r>
            <a:r>
              <a:rPr sz="2850" b="1" spc="45" dirty="0">
                <a:solidFill>
                  <a:srgbClr val="CC990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b="1" spc="-5" dirty="0">
                <a:latin typeface="Times New Roman" panose="02020603050405020304"/>
                <a:cs typeface="Times New Roman" panose="02020603050405020304"/>
              </a:rPr>
              <a:t>command </a:t>
            </a:r>
            <a:r>
              <a:rPr sz="2850" b="1" spc="-55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850" b="1" spc="80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850" b="1" spc="20" dirty="0">
                <a:latin typeface="Times New Roman" panose="02020603050405020304"/>
                <a:cs typeface="Times New Roman" panose="02020603050405020304"/>
              </a:rPr>
              <a:t>effect </a:t>
            </a:r>
            <a:r>
              <a:rPr sz="2850" b="1" spc="8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2850" b="1" spc="-12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850" b="1" spc="25" dirty="0">
                <a:latin typeface="Times New Roman" panose="02020603050405020304"/>
                <a:cs typeface="Times New Roman" panose="02020603050405020304"/>
              </a:rPr>
              <a:t>zombie</a:t>
            </a:r>
            <a:r>
              <a:rPr sz="2850" b="1" spc="-4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850" b="1" spc="15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28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93625" y="392579"/>
            <a:ext cx="644334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15" dirty="0"/>
              <a:t>Zombie </a:t>
            </a:r>
            <a:r>
              <a:rPr spc="-245" dirty="0"/>
              <a:t>vs. </a:t>
            </a:r>
            <a:r>
              <a:rPr spc="-235" dirty="0"/>
              <a:t>Orphan</a:t>
            </a:r>
            <a:r>
              <a:rPr spc="-300" dirty="0"/>
              <a:t> </a:t>
            </a:r>
            <a:r>
              <a:rPr spc="-140" dirty="0"/>
              <a:t>Process</a:t>
            </a:r>
            <a:endParaRPr spc="-140" dirty="0"/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622492"/>
            <a:ext cx="8091805" cy="389953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43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85" dirty="0">
                <a:latin typeface="Times New Roman" panose="02020603050405020304"/>
                <a:cs typeface="Times New Roman" panose="02020603050405020304"/>
              </a:rPr>
              <a:t>Batch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job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issues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Halt</a:t>
            </a:r>
            <a:r>
              <a:rPr sz="2650" spc="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instruction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34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logs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off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32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executes 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service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request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</a:t>
            </a:r>
            <a:r>
              <a:rPr sz="2650" spc="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terminate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34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terminates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so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processes</a:t>
            </a:r>
            <a:r>
              <a:rPr sz="2650" spc="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terminate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32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system</a:t>
            </a:r>
            <a:r>
              <a:rPr sz="265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intervention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960">
              <a:lnSpc>
                <a:spcPct val="100000"/>
              </a:lnSpc>
              <a:spcBef>
                <a:spcPts val="12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such </a:t>
            </a:r>
            <a:r>
              <a:rPr sz="2650" spc="-22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when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deadlock</a:t>
            </a:r>
            <a:r>
              <a:rPr sz="2650" spc="-2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occurs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325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60" dirty="0">
                <a:latin typeface="Times New Roman" panose="02020603050405020304"/>
                <a:cs typeface="Times New Roman" panose="02020603050405020304"/>
              </a:rPr>
              <a:t>Error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fault</a:t>
            </a:r>
            <a:r>
              <a:rPr sz="265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conditions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829310" marR="5080" lvl="1" indent="-314325">
              <a:lnSpc>
                <a:spcPts val="2840"/>
              </a:lnSpc>
              <a:spcBef>
                <a:spcPts val="50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E.g.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memory 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unavailable,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protection </a:t>
            </a:r>
            <a:r>
              <a:rPr sz="2650" spc="-45" dirty="0">
                <a:latin typeface="Times New Roman" panose="02020603050405020304"/>
                <a:cs typeface="Times New Roman" panose="02020603050405020304"/>
              </a:rPr>
              <a:t>error,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arithmetic </a:t>
            </a:r>
            <a:r>
              <a:rPr sz="2650" spc="-45" dirty="0">
                <a:latin typeface="Times New Roman" panose="02020603050405020304"/>
                <a:cs typeface="Times New Roman" panose="02020603050405020304"/>
              </a:rPr>
              <a:t>error,  </a:t>
            </a:r>
            <a:r>
              <a:rPr sz="2650" spc="130" dirty="0">
                <a:latin typeface="Times New Roman" panose="02020603050405020304"/>
                <a:cs typeface="Times New Roman" panose="02020603050405020304"/>
              </a:rPr>
              <a:t>I/O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failure,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invalid</a:t>
            </a:r>
            <a:r>
              <a:rPr sz="2650" spc="-3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instruction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540561"/>
            <a:ext cx="4326890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120" dirty="0"/>
              <a:t>Process</a:t>
            </a:r>
            <a:r>
              <a:rPr sz="3950" spc="-280" dirty="0"/>
              <a:t> </a:t>
            </a:r>
            <a:r>
              <a:rPr sz="3950" spc="-270" dirty="0"/>
              <a:t>Termination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313380"/>
            <a:ext cx="480885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40" dirty="0"/>
              <a:t>Process</a:t>
            </a:r>
            <a:r>
              <a:rPr spc="-270" dirty="0"/>
              <a:t> </a:t>
            </a:r>
            <a:r>
              <a:rPr spc="-305" dirty="0"/>
              <a:t>Termination</a:t>
            </a:r>
            <a:endParaRPr spc="-305" dirty="0"/>
          </a:p>
        </p:txBody>
      </p:sp>
      <p:sp>
        <p:nvSpPr>
          <p:cNvPr id="3" name="object 3"/>
          <p:cNvSpPr txBox="1"/>
          <p:nvPr/>
        </p:nvSpPr>
        <p:spPr>
          <a:xfrm>
            <a:off x="1076946" y="1174541"/>
            <a:ext cx="8373745" cy="50768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1526540" algn="l"/>
                <a:tab pos="2897505" algn="l"/>
                <a:tab pos="3520440" algn="l"/>
                <a:tab pos="5055870" algn="l"/>
                <a:tab pos="5713730" algn="l"/>
                <a:tab pos="6426835" algn="l"/>
                <a:tab pos="7025640" algn="l"/>
              </a:tabLst>
            </a:pP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7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04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28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k</a:t>
            </a:r>
            <a:r>
              <a:rPr sz="3050" spc="-22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3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1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g 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delete </a:t>
            </a:r>
            <a:r>
              <a:rPr sz="3050" spc="-45" dirty="0"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3050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(</a:t>
            </a:r>
            <a:r>
              <a:rPr sz="3050" b="1" spc="50" dirty="0">
                <a:latin typeface="Times New Roman" panose="02020603050405020304"/>
                <a:cs typeface="Times New Roman" panose="02020603050405020304"/>
              </a:rPr>
              <a:t>exit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).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45" dirty="0">
                <a:latin typeface="Times New Roman" panose="02020603050405020304"/>
                <a:cs typeface="Times New Roman" panose="02020603050405020304"/>
              </a:rPr>
              <a:t>Output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650" spc="-9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(via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b="1" spc="5" dirty="0">
                <a:latin typeface="Times New Roman" panose="02020603050405020304"/>
                <a:cs typeface="Times New Roman" panose="02020603050405020304"/>
              </a:rPr>
              <a:t>wait</a:t>
            </a:r>
            <a:r>
              <a:rPr sz="2650" spc="5" dirty="0">
                <a:latin typeface="Times New Roman" panose="02020603050405020304"/>
                <a:cs typeface="Times New Roman" panose="02020603050405020304"/>
              </a:rPr>
              <a:t>).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resources 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are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deallocated </a:t>
            </a:r>
            <a:r>
              <a:rPr sz="2650" spc="-210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operating</a:t>
            </a:r>
            <a:r>
              <a:rPr sz="2650" spc="2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system.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marR="6350" indent="-300355">
              <a:lnSpc>
                <a:spcPct val="101000"/>
              </a:lnSpc>
              <a:spcBef>
                <a:spcPts val="5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  <a:tab pos="1397635" algn="l"/>
                <a:tab pos="2141855" algn="l"/>
                <a:tab pos="3692525" algn="l"/>
                <a:tab pos="5247640" algn="l"/>
                <a:tab pos="5701665" algn="l"/>
                <a:tab pos="7033895" algn="l"/>
              </a:tabLst>
            </a:pP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5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240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12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spc="-25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u</a:t>
            </a:r>
            <a:r>
              <a:rPr sz="3050" spc="4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215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3050" spc="-14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3050" spc="3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n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305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ss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s  </a:t>
            </a:r>
            <a:r>
              <a:rPr sz="3050" spc="5" dirty="0">
                <a:latin typeface="Times New Roman" panose="02020603050405020304"/>
                <a:cs typeface="Times New Roman" panose="02020603050405020304"/>
              </a:rPr>
              <a:t>(</a:t>
            </a:r>
            <a:r>
              <a:rPr sz="3050" b="1" spc="5" dirty="0">
                <a:latin typeface="Times New Roman" panose="02020603050405020304"/>
                <a:cs typeface="Times New Roman" panose="02020603050405020304"/>
              </a:rPr>
              <a:t>abort</a:t>
            </a:r>
            <a:r>
              <a:rPr sz="3050" spc="5" dirty="0">
                <a:latin typeface="Times New Roman" panose="02020603050405020304"/>
                <a:cs typeface="Times New Roman" panose="02020603050405020304"/>
              </a:rPr>
              <a:t>).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9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20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exceeded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allocated</a:t>
            </a:r>
            <a:r>
              <a:rPr sz="2650" spc="1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resources.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250" dirty="0">
                <a:latin typeface="Times New Roman" panose="02020603050405020304"/>
                <a:cs typeface="Times New Roman" panose="02020603050405020304"/>
              </a:rPr>
              <a:t>Task 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assigned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6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longer</a:t>
            </a:r>
            <a:r>
              <a:rPr sz="265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70" dirty="0">
                <a:latin typeface="Times New Roman" panose="02020603050405020304"/>
                <a:cs typeface="Times New Roman" panose="02020603050405020304"/>
              </a:rPr>
              <a:t>required.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26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exiting.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917575" lvl="2" indent="-252095">
              <a:lnSpc>
                <a:spcPct val="100000"/>
              </a:lnSpc>
              <a:spcBef>
                <a:spcPts val="500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918210" algn="l"/>
              </a:tabLst>
            </a:pP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does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allow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continue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if</a:t>
            </a:r>
            <a:r>
              <a:rPr sz="22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its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parent terminates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917575" lvl="2" indent="-252095">
              <a:lnSpc>
                <a:spcPct val="100000"/>
              </a:lnSpc>
              <a:spcBef>
                <a:spcPts val="445"/>
              </a:spcBef>
              <a:buClr>
                <a:srgbClr val="E6B1AA"/>
              </a:buClr>
              <a:buSzPct val="84000"/>
              <a:buFont typeface="Webdings" panose="05030102010509060703"/>
              <a:buChar char=""/>
              <a:tabLst>
                <a:tab pos="918210" algn="l"/>
              </a:tabLst>
            </a:pP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Cascading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termination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16" y="1607311"/>
            <a:ext cx="8239125" cy="4032250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05"/>
              </a:spcBef>
            </a:pPr>
            <a:r>
              <a:rPr sz="2400" b="1" spc="40" dirty="0">
                <a:latin typeface="Times New Roman" panose="02020603050405020304"/>
                <a:cs typeface="Times New Roman" panose="02020603050405020304"/>
              </a:rPr>
              <a:t>void</a:t>
            </a:r>
            <a:r>
              <a:rPr sz="2400" b="1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spc="40" dirty="0">
                <a:latin typeface="Times New Roman" panose="02020603050405020304"/>
                <a:cs typeface="Times New Roman" panose="02020603050405020304"/>
              </a:rPr>
              <a:t>exit</a:t>
            </a:r>
            <a:r>
              <a:rPr sz="2400" b="1" spc="-330" dirty="0">
                <a:latin typeface="Times New Roman" panose="02020603050405020304"/>
                <a:cs typeface="Times New Roman" panose="02020603050405020304"/>
              </a:rPr>
              <a:t>(</a:t>
            </a:r>
            <a:r>
              <a:rPr sz="2400" b="1" spc="40" dirty="0">
                <a:latin typeface="Times New Roman" panose="02020603050405020304"/>
                <a:cs typeface="Times New Roman" panose="02020603050405020304"/>
              </a:rPr>
              <a:t>int</a:t>
            </a:r>
            <a:r>
              <a:rPr lang="en-US" sz="2400" b="1" spc="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spc="40" dirty="0">
                <a:latin typeface="Times New Roman" panose="02020603050405020304"/>
                <a:cs typeface="Times New Roman" panose="02020603050405020304"/>
              </a:rPr>
              <a:t>status</a:t>
            </a:r>
            <a:r>
              <a:rPr sz="2400" b="1" spc="-330" dirty="0">
                <a:latin typeface="Times New Roman" panose="02020603050405020304"/>
                <a:cs typeface="Times New Roman" panose="02020603050405020304"/>
              </a:rPr>
              <a:t>);</a:t>
            </a:r>
            <a:endParaRPr sz="24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56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After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finishes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execution,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it</a:t>
            </a:r>
            <a:r>
              <a:rPr sz="2200" spc="1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calls</a:t>
            </a:r>
            <a:r>
              <a:rPr lang="en-US" sz="22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exit</a:t>
            </a:r>
            <a:r>
              <a:rPr sz="2200" spc="-335" dirty="0">
                <a:latin typeface="Times New Roman" panose="02020603050405020304"/>
                <a:cs typeface="Times New Roman" panose="02020603050405020304"/>
              </a:rPr>
              <a:t>()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40"/>
              </a:spcBef>
              <a:buClr>
                <a:srgbClr val="D34816"/>
              </a:buClr>
              <a:buSzPct val="84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This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system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call: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1950" spc="-95" dirty="0">
                <a:latin typeface="Times New Roman" panose="02020603050405020304"/>
                <a:cs typeface="Times New Roman" panose="02020603050405020304"/>
              </a:rPr>
              <a:t>takes 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950" spc="-100" dirty="0">
                <a:latin typeface="Times New Roman" panose="02020603050405020304"/>
                <a:cs typeface="Times New Roman" panose="02020603050405020304"/>
              </a:rPr>
              <a:t>“result” </a:t>
            </a:r>
            <a:r>
              <a:rPr sz="1950" spc="-10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1950" spc="-15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1950" spc="-105" dirty="0">
                <a:latin typeface="Times New Roman" panose="02020603050405020304"/>
                <a:cs typeface="Times New Roman" panose="02020603050405020304"/>
              </a:rPr>
              <a:t>an</a:t>
            </a:r>
            <a:r>
              <a:rPr sz="1950" spc="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argument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1950" spc="-100" dirty="0">
                <a:latin typeface="Times New Roman" panose="02020603050405020304"/>
                <a:cs typeface="Times New Roman" panose="02020603050405020304"/>
              </a:rPr>
              <a:t>closes </a:t>
            </a:r>
            <a:r>
              <a:rPr sz="1950" spc="-95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open </a:t>
            </a:r>
            <a:r>
              <a:rPr sz="1950" spc="-65" dirty="0">
                <a:latin typeface="Times New Roman" panose="02020603050405020304"/>
                <a:cs typeface="Times New Roman" panose="02020603050405020304"/>
              </a:rPr>
              <a:t>files, connections,</a:t>
            </a:r>
            <a:r>
              <a:rPr sz="1950" spc="-1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20" dirty="0">
                <a:latin typeface="Times New Roman" panose="02020603050405020304"/>
                <a:cs typeface="Times New Roman" panose="02020603050405020304"/>
              </a:rPr>
              <a:t>etc.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deallocates</a:t>
            </a:r>
            <a:r>
              <a:rPr sz="195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memory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65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deallocates </a:t>
            </a:r>
            <a:r>
              <a:rPr sz="1950" spc="-70" dirty="0">
                <a:latin typeface="Times New Roman" panose="02020603050405020304"/>
                <a:cs typeface="Times New Roman" panose="02020603050405020304"/>
              </a:rPr>
              <a:t>most </a:t>
            </a:r>
            <a:r>
              <a:rPr sz="1950" spc="-10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OS </a:t>
            </a:r>
            <a:r>
              <a:rPr sz="1950" spc="-45" dirty="0">
                <a:latin typeface="Times New Roman" panose="02020603050405020304"/>
                <a:cs typeface="Times New Roman" panose="02020603050405020304"/>
              </a:rPr>
              <a:t>structures </a:t>
            </a:r>
            <a:r>
              <a:rPr sz="1950" spc="-60" dirty="0">
                <a:latin typeface="Times New Roman" panose="02020603050405020304"/>
                <a:cs typeface="Times New Roman" panose="02020603050405020304"/>
              </a:rPr>
              <a:t>supporting </a:t>
            </a:r>
            <a:r>
              <a:rPr sz="1950" spc="-5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1950" spc="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85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Arial" panose="020B0604020202020204"/>
              <a:buChar char="•"/>
              <a:tabLst>
                <a:tab pos="829310" algn="l"/>
                <a:tab pos="829310" algn="l"/>
              </a:tabLst>
            </a:pPr>
            <a:r>
              <a:rPr sz="1950" spc="-100" dirty="0">
                <a:latin typeface="Times New Roman" panose="02020603050405020304"/>
                <a:cs typeface="Times New Roman" panose="02020603050405020304"/>
              </a:rPr>
              <a:t>checks </a:t>
            </a: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950" spc="-55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1950" spc="-114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1950" spc="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950" spc="-90" dirty="0">
                <a:latin typeface="Times New Roman" panose="02020603050405020304"/>
                <a:cs typeface="Times New Roman" panose="02020603050405020304"/>
              </a:rPr>
              <a:t>alive:</a:t>
            </a:r>
            <a:endParaRPr sz="1950">
              <a:latin typeface="Times New Roman" panose="02020603050405020304"/>
              <a:cs typeface="Times New Roman" panose="02020603050405020304"/>
            </a:endParaRPr>
          </a:p>
          <a:p>
            <a:pPr marL="1269365" marR="5080" lvl="2" indent="-251460">
              <a:lnSpc>
                <a:spcPct val="101000"/>
              </a:lnSpc>
              <a:spcBef>
                <a:spcPts val="475"/>
              </a:spcBef>
              <a:buClr>
                <a:srgbClr val="E6B1AA"/>
              </a:buClr>
              <a:buSzPct val="86000"/>
              <a:buFont typeface="Arial" panose="020B0604020202020204"/>
              <a:buChar char="•"/>
              <a:tabLst>
                <a:tab pos="1269365" algn="l"/>
                <a:tab pos="1270000" algn="l"/>
              </a:tabLst>
            </a:pPr>
            <a:r>
              <a:rPr sz="1750" spc="-12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so, </a:t>
            </a:r>
            <a:r>
              <a:rPr sz="1750" spc="-3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1750" spc="-95" dirty="0">
                <a:latin typeface="Times New Roman" panose="02020603050405020304"/>
                <a:cs typeface="Times New Roman" panose="02020603050405020304"/>
              </a:rPr>
              <a:t>holds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result </a:t>
            </a: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value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until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1750" spc="-65" dirty="0">
                <a:latin typeface="Times New Roman" panose="02020603050405020304"/>
                <a:cs typeface="Times New Roman" panose="02020603050405020304"/>
              </a:rPr>
              <a:t>requests </a:t>
            </a:r>
            <a:r>
              <a:rPr sz="1750" spc="5" dirty="0">
                <a:latin typeface="Times New Roman" panose="02020603050405020304"/>
                <a:cs typeface="Times New Roman" panose="02020603050405020304"/>
              </a:rPr>
              <a:t>it,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1750" spc="-85" dirty="0">
                <a:latin typeface="Times New Roman" panose="02020603050405020304"/>
                <a:cs typeface="Times New Roman" panose="02020603050405020304"/>
              </a:rPr>
              <a:t>does </a:t>
            </a: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1750" spc="-85" dirty="0">
                <a:latin typeface="Times New Roman" panose="02020603050405020304"/>
                <a:cs typeface="Times New Roman" panose="02020603050405020304"/>
              </a:rPr>
              <a:t>really </a:t>
            </a: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die,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but </a:t>
            </a:r>
            <a:r>
              <a:rPr sz="1750" spc="-30" dirty="0">
                <a:latin typeface="Times New Roman" panose="02020603050405020304"/>
                <a:cs typeface="Times New Roman" panose="02020603050405020304"/>
              </a:rPr>
              <a:t>it  </a:t>
            </a:r>
            <a:r>
              <a:rPr sz="1750" spc="-40" dirty="0">
                <a:latin typeface="Times New Roman" panose="02020603050405020304"/>
                <a:cs typeface="Times New Roman" panose="02020603050405020304"/>
              </a:rPr>
              <a:t>enters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zombie/defunct</a:t>
            </a:r>
            <a:r>
              <a:rPr sz="175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state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1269365" lvl="2" indent="-252095">
              <a:lnSpc>
                <a:spcPct val="100000"/>
              </a:lnSpc>
              <a:spcBef>
                <a:spcPts val="460"/>
              </a:spcBef>
              <a:buClr>
                <a:srgbClr val="E6B1AA"/>
              </a:buClr>
              <a:buSzPct val="86000"/>
              <a:buFont typeface="Arial" panose="020B0604020202020204"/>
              <a:buChar char="•"/>
              <a:tabLst>
                <a:tab pos="1269365" algn="l"/>
                <a:tab pos="1270000" algn="l"/>
              </a:tabLst>
            </a:pPr>
            <a:r>
              <a:rPr sz="1750" spc="-12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750" spc="-10" dirty="0">
                <a:latin typeface="Times New Roman" panose="02020603050405020304"/>
                <a:cs typeface="Times New Roman" panose="02020603050405020304"/>
              </a:rPr>
              <a:t>not, </a:t>
            </a:r>
            <a:r>
              <a:rPr sz="1750" spc="-30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deallocates </a:t>
            </a:r>
            <a:r>
              <a:rPr sz="1750" spc="-95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data </a:t>
            </a:r>
            <a:r>
              <a:rPr sz="1750" spc="-35" dirty="0">
                <a:latin typeface="Times New Roman" panose="02020603050405020304"/>
                <a:cs typeface="Times New Roman" panose="02020603050405020304"/>
              </a:rPr>
              <a:t>structures,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1750" spc="-110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17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85" dirty="0">
                <a:latin typeface="Times New Roman" panose="02020603050405020304"/>
                <a:cs typeface="Times New Roman" panose="02020603050405020304"/>
              </a:rPr>
              <a:t>dead</a:t>
            </a:r>
            <a:endParaRPr sz="17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98952"/>
            <a:ext cx="106362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54" dirty="0"/>
              <a:t>e</a:t>
            </a:r>
            <a:r>
              <a:rPr sz="3950" spc="-525" dirty="0"/>
              <a:t>x</a:t>
            </a:r>
            <a:r>
              <a:rPr sz="3950" spc="-229" dirty="0"/>
              <a:t>i</a:t>
            </a:r>
            <a:r>
              <a:rPr sz="3950" spc="-345" dirty="0"/>
              <a:t>t</a:t>
            </a:r>
            <a:r>
              <a:rPr sz="3950" spc="-305" dirty="0"/>
              <a:t>(</a:t>
            </a:r>
            <a:r>
              <a:rPr sz="3950" spc="-290" dirty="0"/>
              <a:t>)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69" y="1811541"/>
            <a:ext cx="7984490" cy="3963670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312420" marR="5080" indent="-300355" algn="just">
              <a:lnSpc>
                <a:spcPts val="2110"/>
              </a:lnSpc>
              <a:spcBef>
                <a:spcPts val="60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name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family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functions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that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includes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execl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execv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, 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execle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b="1" spc="40" dirty="0">
                <a:latin typeface="Times New Roman" panose="02020603050405020304"/>
                <a:cs typeface="Times New Roman" panose="02020603050405020304"/>
              </a:rPr>
              <a:t>execve</a:t>
            </a:r>
            <a:r>
              <a:rPr sz="2200" spc="4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b="1" spc="50" dirty="0">
                <a:latin typeface="Times New Roman" panose="02020603050405020304"/>
                <a:cs typeface="Times New Roman" panose="02020603050405020304"/>
              </a:rPr>
              <a:t>execlp</a:t>
            </a:r>
            <a:r>
              <a:rPr sz="2200" spc="5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b="1" spc="45" dirty="0">
                <a:latin typeface="Times New Roman" panose="02020603050405020304"/>
                <a:cs typeface="Times New Roman" panose="02020603050405020304"/>
              </a:rPr>
              <a:t>execvp</a:t>
            </a:r>
            <a:r>
              <a:rPr sz="2200" spc="45" dirty="0">
                <a:latin typeface="Times New Roman" panose="02020603050405020304"/>
                <a:cs typeface="Times New Roman" panose="02020603050405020304"/>
              </a:rPr>
              <a:t>.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They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200" spc="-180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function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of 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transforming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into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process.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reason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variety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provide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different </a:t>
            </a:r>
            <a:r>
              <a:rPr sz="2200" spc="-190" dirty="0">
                <a:latin typeface="Times New Roman" panose="02020603050405020304"/>
                <a:cs typeface="Times New Roman" panose="02020603050405020304"/>
              </a:rPr>
              <a:t>ways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pulling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together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presenting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arguments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function.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950">
              <a:latin typeface="Times New Roman" panose="02020603050405020304"/>
              <a:cs typeface="Times New Roman" panose="02020603050405020304"/>
            </a:endParaRPr>
          </a:p>
          <a:p>
            <a:pPr marL="312420" marR="17780" indent="-300355" algn="just">
              <a:lnSpc>
                <a:spcPct val="79000"/>
              </a:lnSpc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There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shall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return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310" dirty="0">
                <a:latin typeface="Times New Roman" panose="02020603050405020304"/>
                <a:cs typeface="Times New Roman" panose="02020603050405020304"/>
              </a:rPr>
              <a:t>successful</a:t>
            </a:r>
            <a:r>
              <a:rPr sz="2300" i="1" spc="-310" dirty="0">
                <a:latin typeface="Times New Roman" panose="02020603050405020304"/>
                <a:cs typeface="Times New Roman" panose="02020603050405020304"/>
              </a:rPr>
              <a:t>exec</a:t>
            </a:r>
            <a:r>
              <a:rPr sz="2200" spc="-310" dirty="0">
                <a:latin typeface="Times New Roman" panose="02020603050405020304"/>
                <a:cs typeface="Times New Roman" panose="02020603050405020304"/>
              </a:rPr>
              <a:t>,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because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image is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overlaid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by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new process</a:t>
            </a:r>
            <a:r>
              <a:rPr sz="2200" spc="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image.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900">
              <a:latin typeface="Times New Roman" panose="02020603050405020304"/>
              <a:cs typeface="Times New Roman" panose="02020603050405020304"/>
            </a:endParaRPr>
          </a:p>
          <a:p>
            <a:pPr marL="312420" marR="13970" indent="-300355" algn="just">
              <a:lnSpc>
                <a:spcPct val="80000"/>
              </a:lnSpc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2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65" dirty="0">
                <a:latin typeface="Times New Roman" panose="02020603050405020304"/>
                <a:cs typeface="Times New Roman" panose="02020603050405020304"/>
              </a:rPr>
              <a:t>any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exec</a:t>
            </a:r>
            <a:r>
              <a:rPr lang="en-US" sz="220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function from </a:t>
            </a:r>
            <a:r>
              <a:rPr sz="2200" spc="-17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more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than one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thread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shall 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result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all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threads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being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terminated </a:t>
            </a:r>
            <a:r>
              <a:rPr sz="2200" spc="-12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executable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image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being  loaded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executed.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No 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destructor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functions </a:t>
            </a:r>
            <a:r>
              <a:rPr sz="2200" spc="-40" dirty="0">
                <a:latin typeface="Times New Roman" panose="02020603050405020304"/>
                <a:cs typeface="Times New Roman" panose="02020603050405020304"/>
              </a:rPr>
              <a:t>or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cleanup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handlers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shall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called.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98952"/>
            <a:ext cx="127952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54" dirty="0"/>
              <a:t>e</a:t>
            </a:r>
            <a:r>
              <a:rPr sz="3950" spc="-560" dirty="0"/>
              <a:t>x</a:t>
            </a:r>
            <a:r>
              <a:rPr sz="3950" spc="-215" dirty="0"/>
              <a:t>e</a:t>
            </a:r>
            <a:r>
              <a:rPr sz="3950" spc="-165" dirty="0"/>
              <a:t>c</a:t>
            </a:r>
            <a:r>
              <a:rPr sz="3950" spc="-305" dirty="0"/>
              <a:t>(</a:t>
            </a:r>
            <a:r>
              <a:rPr sz="3950" spc="-290" dirty="0"/>
              <a:t>)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69" y="1521369"/>
            <a:ext cx="7974965" cy="5157470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12420" marR="6985" indent="-300355" algn="just">
              <a:lnSpc>
                <a:spcPct val="78000"/>
              </a:lnSpc>
              <a:spcBef>
                <a:spcPts val="730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2200" spc="-16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one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exec</a:t>
            </a:r>
            <a:r>
              <a:rPr lang="en-US" sz="22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functions </a:t>
            </a:r>
            <a:r>
              <a:rPr sz="2200" spc="-50" dirty="0">
                <a:latin typeface="Times New Roman" panose="02020603050405020304"/>
                <a:cs typeface="Times New Roman" panose="02020603050405020304"/>
              </a:rPr>
              <a:t>returns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 image,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200" spc="-20" dirty="0">
                <a:latin typeface="Times New Roman" panose="02020603050405020304"/>
                <a:cs typeface="Times New Roman" panose="02020603050405020304"/>
              </a:rPr>
              <a:t>error  </a:t>
            </a:r>
            <a:r>
              <a:rPr sz="2200" spc="-170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occurred;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30" dirty="0">
                <a:latin typeface="Times New Roman" panose="02020603050405020304"/>
                <a:cs typeface="Times New Roman" panose="02020603050405020304"/>
              </a:rPr>
              <a:t>return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value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shall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2200" spc="-20" dirty="0">
                <a:latin typeface="Times New Roman" panose="02020603050405020304"/>
                <a:cs typeface="Times New Roman" panose="02020603050405020304"/>
              </a:rPr>
              <a:t>-1,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and</a:t>
            </a:r>
            <a:r>
              <a:rPr lang="en-US" sz="22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errno</a:t>
            </a:r>
            <a:r>
              <a:rPr lang="en-US" sz="2200" spc="-10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shall be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set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indicate 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error.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rgbClr val="D34816"/>
              </a:buClr>
              <a:buFont typeface="Webdings" panose="05030102010509060703"/>
              <a:buChar char=""/>
            </a:pPr>
            <a:endParaRPr sz="295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ts val="2110"/>
              </a:lnSpc>
              <a:spcBef>
                <a:spcPts val="5"/>
              </a:spcBef>
              <a:buClr>
                <a:srgbClr val="D34816"/>
              </a:buClr>
              <a:buSzPct val="84000"/>
              <a:buFont typeface="Webdings" panose="05030102010509060703"/>
              <a:buChar char=""/>
              <a:tabLst>
                <a:tab pos="312420" algn="l"/>
                <a:tab pos="31305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new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shall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inherit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at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least </a:t>
            </a:r>
            <a:r>
              <a:rPr sz="2200" spc="-7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following </a:t>
            </a:r>
            <a:r>
              <a:rPr sz="2200" spc="-65" dirty="0">
                <a:latin typeface="Times New Roman" panose="02020603050405020304"/>
                <a:cs typeface="Times New Roman" panose="02020603050405020304"/>
              </a:rPr>
              <a:t>attributes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2200" spc="-6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2200" spc="-125" dirty="0">
                <a:latin typeface="Times New Roman" panose="02020603050405020304"/>
                <a:cs typeface="Times New Roman" panose="02020603050405020304"/>
              </a:rPr>
              <a:t>calling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2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image: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35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20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220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group</a:t>
            </a:r>
            <a:r>
              <a:rPr sz="220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5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55" dirty="0">
                <a:latin typeface="Times New Roman" panose="02020603050405020304"/>
                <a:cs typeface="Times New Roman" panose="02020603050405020304"/>
              </a:rPr>
              <a:t>Session</a:t>
            </a:r>
            <a:r>
              <a:rPr sz="22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05" dirty="0">
                <a:latin typeface="Times New Roman" panose="02020603050405020304"/>
                <a:cs typeface="Times New Roman" panose="02020603050405020304"/>
              </a:rPr>
              <a:t>membership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Real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user</a:t>
            </a:r>
            <a:r>
              <a:rPr sz="22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3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Real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group</a:t>
            </a:r>
            <a:r>
              <a:rPr sz="2200" spc="-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45" dirty="0">
                <a:latin typeface="Times New Roman" panose="02020603050405020304"/>
                <a:cs typeface="Times New Roman" panose="02020603050405020304"/>
              </a:rPr>
              <a:t>ID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5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10" dirty="0">
                <a:latin typeface="Times New Roman" panose="02020603050405020304"/>
                <a:cs typeface="Times New Roman" panose="02020603050405020304"/>
              </a:rPr>
              <a:t>Supplementary </a:t>
            </a:r>
            <a:r>
              <a:rPr sz="2200" spc="-90" dirty="0">
                <a:latin typeface="Times New Roman" panose="02020603050405020304"/>
                <a:cs typeface="Times New Roman" panose="02020603050405020304"/>
              </a:rPr>
              <a:t>group</a:t>
            </a:r>
            <a:r>
              <a:rPr sz="2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150" dirty="0">
                <a:latin typeface="Times New Roman" panose="02020603050405020304"/>
                <a:cs typeface="Times New Roman" panose="02020603050405020304"/>
              </a:rPr>
              <a:t>IDs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Time </a:t>
            </a: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left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until </a:t>
            </a:r>
            <a:r>
              <a:rPr sz="2200" spc="-130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2200" spc="-95" dirty="0">
                <a:latin typeface="Times New Roman" panose="02020603050405020304"/>
                <a:cs typeface="Times New Roman" panose="02020603050405020304"/>
              </a:rPr>
              <a:t>alarm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clock </a:t>
            </a:r>
            <a:r>
              <a:rPr sz="2200" spc="-140" dirty="0">
                <a:latin typeface="Times New Roman" panose="02020603050405020304"/>
                <a:cs typeface="Times New Roman" panose="02020603050405020304"/>
              </a:rPr>
              <a:t>signal 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(see</a:t>
            </a:r>
            <a:r>
              <a:rPr sz="2200" spc="3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80" dirty="0">
                <a:latin typeface="Times New Roman" panose="02020603050405020304"/>
                <a:cs typeface="Times New Roman" panose="02020603050405020304"/>
              </a:rPr>
              <a:t>alarm())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55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45" dirty="0">
                <a:latin typeface="Times New Roman" panose="02020603050405020304"/>
                <a:cs typeface="Times New Roman" panose="02020603050405020304"/>
              </a:rPr>
              <a:t>Current </a:t>
            </a:r>
            <a:r>
              <a:rPr sz="2200" spc="-114" dirty="0">
                <a:latin typeface="Times New Roman" panose="02020603050405020304"/>
                <a:cs typeface="Times New Roman" panose="02020603050405020304"/>
              </a:rPr>
              <a:t>working</a:t>
            </a:r>
            <a:r>
              <a:rPr sz="22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directory</a:t>
            </a:r>
            <a:endParaRPr sz="220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ts val="2600"/>
              </a:lnSpc>
              <a:buClr>
                <a:srgbClr val="9A2D1F"/>
              </a:buClr>
              <a:buSzPct val="84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200" spc="-85" dirty="0">
                <a:latin typeface="Times New Roman" panose="02020603050405020304"/>
                <a:cs typeface="Times New Roman" panose="02020603050405020304"/>
              </a:rPr>
              <a:t>Root</a:t>
            </a:r>
            <a:r>
              <a:rPr sz="22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200" spc="-75" dirty="0">
                <a:latin typeface="Times New Roman" panose="02020603050405020304"/>
                <a:cs typeface="Times New Roman" panose="02020603050405020304"/>
              </a:rPr>
              <a:t>directory</a:t>
            </a:r>
            <a:endParaRPr sz="22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698952"/>
            <a:ext cx="127952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54" dirty="0"/>
              <a:t>e</a:t>
            </a:r>
            <a:r>
              <a:rPr sz="3950" spc="-560" dirty="0"/>
              <a:t>x</a:t>
            </a:r>
            <a:r>
              <a:rPr sz="3950" spc="-215" dirty="0"/>
              <a:t>e</a:t>
            </a:r>
            <a:r>
              <a:rPr sz="3950" spc="-165" dirty="0"/>
              <a:t>c</a:t>
            </a:r>
            <a:r>
              <a:rPr sz="3950" spc="-305" dirty="0"/>
              <a:t>(</a:t>
            </a:r>
            <a:r>
              <a:rPr sz="3950" spc="-290" dirty="0"/>
              <a:t>)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93720" y="1635863"/>
            <a:ext cx="8371840" cy="2289175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57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240" dirty="0">
                <a:latin typeface="Times New Roman" panose="02020603050405020304"/>
                <a:cs typeface="Times New Roman" panose="02020603050405020304"/>
              </a:rPr>
              <a:t>We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usually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want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30" dirty="0">
                <a:latin typeface="Times New Roman" panose="02020603050405020304"/>
                <a:cs typeface="Times New Roman" panose="02020603050405020304"/>
              </a:rPr>
              <a:t>child process </a:t>
            </a:r>
            <a:r>
              <a:rPr sz="2650" spc="-5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2650" spc="-55" dirty="0">
                <a:latin typeface="Times New Roman" panose="02020603050405020304"/>
                <a:cs typeface="Times New Roman" panose="02020603050405020304"/>
              </a:rPr>
              <a:t>run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some </a:t>
            </a:r>
            <a:r>
              <a:rPr sz="2650" spc="-70" dirty="0">
                <a:latin typeface="Times New Roman" panose="02020603050405020304"/>
                <a:cs typeface="Times New Roman" panose="02020603050405020304"/>
              </a:rPr>
              <a:t>other</a:t>
            </a:r>
            <a:r>
              <a:rPr sz="265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executable</a:t>
            </a:r>
            <a:r>
              <a:rPr lang="en-US" sz="2650" spc="-125" dirty="0">
                <a:latin typeface="Times New Roman" panose="02020603050405020304"/>
                <a:cs typeface="Times New Roman" panose="02020603050405020304"/>
              </a:rPr>
              <a:t> file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50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</a:tabLst>
            </a:pP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For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Example,</a:t>
            </a:r>
            <a:r>
              <a:rPr sz="2800" i="1" spc="-725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650" spc="-16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  list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 directory</a:t>
            </a:r>
            <a:r>
              <a:rPr lang="en-US" sz="2650" spc="-1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contents</a:t>
            </a:r>
            <a:endParaRPr sz="2650" spc="-165" dirty="0">
              <a:latin typeface="Times New Roman" panose="02020603050405020304"/>
              <a:cs typeface="Times New Roman" panose="02020603050405020304"/>
            </a:endParaRPr>
          </a:p>
          <a:p>
            <a:pPr marL="312420" marR="5080" indent="-300355">
              <a:lnSpc>
                <a:spcPts val="317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Arial" panose="020B0604020202020204"/>
              <a:buChar char="•"/>
              <a:tabLst>
                <a:tab pos="312420" algn="l"/>
                <a:tab pos="313055" algn="l"/>
                <a:tab pos="1637030" algn="l"/>
                <a:tab pos="3112135" algn="l"/>
                <a:tab pos="3571240" algn="l"/>
                <a:tab pos="4124960" algn="l"/>
                <a:tab pos="5039995" algn="l"/>
                <a:tab pos="5455920" algn="l"/>
                <a:tab pos="6179820" algn="l"/>
                <a:tab pos="7178675" algn="l"/>
                <a:tab pos="7953375" algn="l"/>
              </a:tabLst>
            </a:pPr>
            <a:r>
              <a:rPr sz="2650" spc="10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spc="-270" dirty="0">
                <a:latin typeface="Times New Roman" panose="02020603050405020304"/>
                <a:cs typeface="Times New Roman" panose="02020603050405020304"/>
              </a:rPr>
              <a:t>v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4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spc="-310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245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650" spc="-190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105" dirty="0">
                <a:latin typeface="Times New Roman" panose="02020603050405020304"/>
                <a:cs typeface="Times New Roman" panose="02020603050405020304"/>
              </a:rPr>
              <a:t>,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p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10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spc="-200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spc="114" dirty="0">
                <a:latin typeface="Times New Roman" panose="02020603050405020304"/>
                <a:cs typeface="Times New Roman" panose="02020603050405020304"/>
              </a:rPr>
              <a:t>r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d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95" dirty="0">
                <a:latin typeface="Times New Roman" panose="02020603050405020304"/>
                <a:cs typeface="Times New Roman" panose="02020603050405020304"/>
              </a:rPr>
              <a:t>b</a:t>
            </a:r>
            <a:r>
              <a:rPr sz="2650" spc="-225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2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h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200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6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i</a:t>
            </a: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l</a:t>
            </a:r>
            <a:r>
              <a:rPr sz="2650" spc="-225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o</a:t>
            </a:r>
            <a:r>
              <a:rPr sz="2650" spc="-200" dirty="0">
                <a:latin typeface="Times New Roman" panose="02020603050405020304"/>
                <a:cs typeface="Times New Roman" panose="02020603050405020304"/>
              </a:rPr>
              <a:t>f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x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-220" dirty="0">
                <a:latin typeface="Times New Roman" panose="02020603050405020304"/>
                <a:cs typeface="Times New Roman" panose="02020603050405020304"/>
              </a:rPr>
              <a:t>y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20" dirty="0">
                <a:latin typeface="Times New Roman" panose="02020603050405020304"/>
                <a:cs typeface="Times New Roman" panose="02020603050405020304"/>
              </a:rPr>
              <a:t>t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m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80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spc="-204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110" dirty="0">
                <a:latin typeface="Times New Roman" panose="02020603050405020304"/>
                <a:cs typeface="Times New Roman" panose="02020603050405020304"/>
              </a:rPr>
              <a:t>ll</a:t>
            </a:r>
            <a:r>
              <a:rPr sz="2650" spc="-215" dirty="0"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650" spc="105" dirty="0">
                <a:latin typeface="Times New Roman" panose="02020603050405020304"/>
                <a:cs typeface="Times New Roman" panose="02020603050405020304"/>
              </a:rPr>
              <a:t>,</a:t>
            </a:r>
            <a:r>
              <a:rPr sz="2650" dirty="0">
                <a:latin typeface="Times New Roman" panose="02020603050405020304"/>
                <a:cs typeface="Times New Roman" panose="02020603050405020304"/>
              </a:rPr>
              <a:t>	</a:t>
            </a:r>
            <a:r>
              <a:rPr sz="2650" spc="-155" dirty="0">
                <a:latin typeface="Times New Roman" panose="02020603050405020304"/>
                <a:cs typeface="Times New Roman" panose="02020603050405020304"/>
              </a:rPr>
              <a:t>c</a:t>
            </a:r>
            <a:r>
              <a:rPr sz="26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n  </a:t>
            </a:r>
            <a:r>
              <a:rPr sz="2650" spc="-160" dirty="0">
                <a:latin typeface="Times New Roman" panose="02020603050405020304"/>
                <a:cs typeface="Times New Roman" panose="02020603050405020304"/>
              </a:rPr>
              <a:t>change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executing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program, but </a:t>
            </a:r>
            <a:r>
              <a:rPr sz="2650" spc="-165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2650" spc="-6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create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new</a:t>
            </a:r>
            <a:r>
              <a:rPr sz="2650" spc="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processes.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823" y="857588"/>
            <a:ext cx="1279525" cy="6292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950" spc="-254" dirty="0"/>
              <a:t>e</a:t>
            </a:r>
            <a:r>
              <a:rPr sz="3950" spc="-560" dirty="0"/>
              <a:t>x</a:t>
            </a:r>
            <a:r>
              <a:rPr sz="3950" spc="-215" dirty="0"/>
              <a:t>e</a:t>
            </a:r>
            <a:r>
              <a:rPr sz="3950" spc="-165" dirty="0"/>
              <a:t>c</a:t>
            </a:r>
            <a:r>
              <a:rPr sz="3950" spc="-305" dirty="0"/>
              <a:t>(</a:t>
            </a:r>
            <a:r>
              <a:rPr sz="3950" spc="-290" dirty="0"/>
              <a:t>)</a:t>
            </a:r>
            <a:endParaRPr sz="395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53283" y="295656"/>
            <a:ext cx="4198620" cy="662194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8379" y="706939"/>
            <a:ext cx="3543300" cy="663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950" spc="-300" dirty="0"/>
              <a:t>The</a:t>
            </a:r>
            <a:r>
              <a:rPr sz="3950" spc="-715" dirty="0"/>
              <a:t> </a:t>
            </a:r>
            <a:r>
              <a:rPr sz="4150" b="0" i="1" spc="-265" dirty="0">
                <a:latin typeface="Times New Roman" panose="02020603050405020304"/>
                <a:cs typeface="Times New Roman" panose="02020603050405020304"/>
              </a:rPr>
              <a:t>ls</a:t>
            </a:r>
            <a:r>
              <a:rPr sz="3950" spc="-265" dirty="0"/>
              <a:t>Command</a:t>
            </a:r>
            <a:endParaRPr sz="39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38200" y="2070226"/>
            <a:ext cx="8481834" cy="3408553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581355" y="6260055"/>
            <a:ext cx="7667625" cy="4279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650" spc="-1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Steps </a:t>
            </a:r>
            <a:r>
              <a:rPr sz="2650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in executing </a:t>
            </a:r>
            <a:r>
              <a:rPr sz="265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the </a:t>
            </a:r>
            <a:r>
              <a:rPr sz="2650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command </a:t>
            </a:r>
            <a:r>
              <a:rPr sz="2650" i="1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ls </a:t>
            </a:r>
            <a:r>
              <a:rPr sz="2650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type </a:t>
            </a:r>
            <a:r>
              <a:rPr sz="2650" spc="-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to </a:t>
            </a:r>
            <a:r>
              <a:rPr sz="2650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the</a:t>
            </a:r>
            <a:r>
              <a:rPr sz="2650" spc="65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2650" spc="-10" dirty="0">
                <a:solidFill>
                  <a:srgbClr val="0000FF"/>
                </a:solidFill>
                <a:latin typeface="Arial" panose="020B0604020202020204"/>
                <a:cs typeface="Arial" panose="020B0604020202020204"/>
              </a:rPr>
              <a:t>shell</a:t>
            </a:r>
            <a:endParaRPr sz="26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14290" y="578559"/>
            <a:ext cx="403796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65" dirty="0"/>
              <a:t>exec()-</a:t>
            </a:r>
            <a:r>
              <a:rPr spc="-350" dirty="0"/>
              <a:t> </a:t>
            </a:r>
            <a:r>
              <a:rPr spc="-220" dirty="0"/>
              <a:t>Variations</a:t>
            </a:r>
            <a:endParaRPr spc="-220" dirty="0"/>
          </a:p>
        </p:txBody>
      </p:sp>
      <p:sp>
        <p:nvSpPr>
          <p:cNvPr id="3" name="object 3"/>
          <p:cNvSpPr txBox="1"/>
          <p:nvPr/>
        </p:nvSpPr>
        <p:spPr>
          <a:xfrm>
            <a:off x="622886" y="1398570"/>
            <a:ext cx="9197975" cy="40328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12420" marR="5080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-65" dirty="0">
                <a:latin typeface="Times New Roman" panose="02020603050405020304"/>
                <a:cs typeface="Times New Roman" panose="02020603050405020304"/>
              </a:rPr>
              <a:t>e: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array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pointers that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points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environment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variables  and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passed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explicitly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newly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loaded</a:t>
            </a:r>
            <a:r>
              <a:rPr sz="3050" spc="2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848995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-90" dirty="0">
                <a:latin typeface="Times New Roman" panose="02020603050405020304"/>
                <a:cs typeface="Times New Roman" panose="02020603050405020304"/>
              </a:rPr>
              <a:t>l: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l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command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line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arguments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passed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list </a:t>
            </a:r>
            <a:r>
              <a:rPr sz="305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function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387350" indent="-300355">
              <a:lnSpc>
                <a:spcPct val="101000"/>
              </a:lnSpc>
              <a:spcBef>
                <a:spcPts val="66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-80" dirty="0">
                <a:latin typeface="Times New Roman" panose="02020603050405020304"/>
                <a:cs typeface="Times New Roman" panose="02020603050405020304"/>
              </a:rPr>
              <a:t>p: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p </a:t>
            </a:r>
            <a:r>
              <a:rPr sz="3050" spc="-200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path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environment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variable which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helps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find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file </a:t>
            </a:r>
            <a:r>
              <a:rPr sz="3050" spc="-170" dirty="0">
                <a:latin typeface="Times New Roman" panose="02020603050405020304"/>
                <a:cs typeface="Times New Roman" panose="02020603050405020304"/>
              </a:rPr>
              <a:t>passed 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an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argument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125" dirty="0">
                <a:latin typeface="Times New Roman" panose="02020603050405020304"/>
                <a:cs typeface="Times New Roman" panose="02020603050405020304"/>
              </a:rPr>
              <a:t>be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loaded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into</a:t>
            </a:r>
            <a:r>
              <a:rPr sz="3050" spc="3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process.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marR="104140" indent="-300355">
              <a:lnSpc>
                <a:spcPct val="101000"/>
              </a:lnSpc>
              <a:spcBef>
                <a:spcPts val="65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b="1" spc="-100" dirty="0">
                <a:latin typeface="Times New Roman" panose="02020603050405020304"/>
                <a:cs typeface="Times New Roman" panose="02020603050405020304"/>
              </a:rPr>
              <a:t>v: </a:t>
            </a:r>
            <a:r>
              <a:rPr sz="3050" spc="-240" dirty="0">
                <a:latin typeface="Times New Roman" panose="02020603050405020304"/>
                <a:cs typeface="Times New Roman" panose="02020603050405020304"/>
              </a:rPr>
              <a:t>v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50" dirty="0">
                <a:latin typeface="Times New Roman" panose="02020603050405020304"/>
                <a:cs typeface="Times New Roman" panose="02020603050405020304"/>
              </a:rPr>
              <a:t>command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line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arguments.These are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passed 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as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an 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array </a:t>
            </a:r>
            <a:r>
              <a:rPr sz="3050" spc="-165" dirty="0"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pointers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</a:t>
            </a:r>
            <a:r>
              <a:rPr sz="3050" spc="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90" dirty="0">
                <a:latin typeface="Times New Roman" panose="02020603050405020304"/>
                <a:cs typeface="Times New Roman" panose="02020603050405020304"/>
              </a:rPr>
              <a:t>function.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/>
          <p:nvPr/>
        </p:nvSpPr>
        <p:spPr>
          <a:xfrm>
            <a:off x="1005840" y="5394960"/>
            <a:ext cx="8063230" cy="1713865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7" name="object 7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51542" y="315002"/>
            <a:ext cx="7940675" cy="561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3500" spc="1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C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Program </a:t>
            </a:r>
            <a:r>
              <a:rPr sz="350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Forking </a:t>
            </a:r>
            <a:r>
              <a:rPr sz="3500" spc="5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Separate</a:t>
            </a:r>
            <a:r>
              <a:rPr sz="3500" dirty="0">
                <a:solidFill>
                  <a:srgbClr val="006699"/>
                </a:solidFill>
                <a:latin typeface="Arial" panose="020B0604020202020204"/>
                <a:cs typeface="Arial" panose="020B0604020202020204"/>
              </a:rPr>
              <a:t> Process</a:t>
            </a:r>
            <a:endParaRPr sz="3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2933230" y="1182624"/>
            <a:ext cx="5470174" cy="6043152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399796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spc="-20" dirty="0">
                <a:solidFill>
                  <a:srgbClr val="696464"/>
                </a:solidFill>
                <a:latin typeface="Trebuchet MS" panose="020B0603020202020204"/>
                <a:cs typeface="Trebuchet MS" panose="020B0603020202020204"/>
              </a:rPr>
              <a:t>Process</a:t>
            </a:r>
            <a:r>
              <a:rPr b="0" spc="-320" dirty="0">
                <a:solidFill>
                  <a:srgbClr val="696464"/>
                </a:solidFill>
                <a:latin typeface="Trebuchet MS" panose="020B0603020202020204"/>
                <a:cs typeface="Trebuchet MS" panose="020B0603020202020204"/>
              </a:rPr>
              <a:t> </a:t>
            </a:r>
            <a:r>
              <a:rPr b="0" spc="-150" dirty="0">
                <a:solidFill>
                  <a:srgbClr val="696464"/>
                </a:solidFill>
                <a:latin typeface="Trebuchet MS" panose="020B0603020202020204"/>
                <a:cs typeface="Trebuchet MS" panose="020B0603020202020204"/>
              </a:rPr>
              <a:t>Creation</a:t>
            </a:r>
            <a:endParaRPr b="0" spc="-150" dirty="0">
              <a:solidFill>
                <a:srgbClr val="696464"/>
              </a:solidFill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383736" y="2311025"/>
            <a:ext cx="9466465" cy="2855725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511" y="1622577"/>
            <a:ext cx="3016885" cy="516445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706755">
              <a:lnSpc>
                <a:spcPct val="124000"/>
              </a:lnSpc>
              <a:spcBef>
                <a:spcPts val="8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#include &lt;stdio.h&gt;  #include &lt;stdlib.h&gt;  #include</a:t>
            </a:r>
            <a:r>
              <a:rPr sz="1300" b="1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&lt;sys/types.h&gt;  #include</a:t>
            </a:r>
            <a:r>
              <a:rPr sz="1300" b="1" spc="-2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&lt;unistd.h&gt;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int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main(int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argc, char</a:t>
            </a:r>
            <a:r>
              <a:rPr sz="1300" b="1" spc="-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*argv[])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1297305">
              <a:lnSpc>
                <a:spcPts val="1930"/>
              </a:lnSpc>
              <a:spcBef>
                <a:spcPts val="11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pid_t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new_pid; 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new_pid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=</a:t>
            </a:r>
            <a:r>
              <a:rPr sz="1300" b="1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fork();  switch(new_pid)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23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1069975">
              <a:lnSpc>
                <a:spcPct val="124000"/>
              </a:lnSpc>
              <a:spcBef>
                <a:spcPts val="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case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-1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: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/* Error</a:t>
            </a:r>
            <a:r>
              <a:rPr sz="1300" b="1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 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printf("Error");  break;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687705">
              <a:lnSpc>
                <a:spcPct val="123000"/>
              </a:lnSpc>
              <a:spcBef>
                <a:spcPts val="1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case 0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: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/*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I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am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child</a:t>
            </a:r>
            <a:r>
              <a:rPr sz="1300" b="1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  printf("Child");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break;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448310">
              <a:lnSpc>
                <a:spcPts val="1930"/>
              </a:lnSpc>
              <a:spcBef>
                <a:spcPts val="115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default :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/* I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am parent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 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printf("Parent");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break;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395414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90" dirty="0"/>
              <a:t>E</a:t>
            </a:r>
            <a:r>
              <a:rPr spc="-540" dirty="0"/>
              <a:t>x</a:t>
            </a:r>
            <a:r>
              <a:rPr spc="-15" dirty="0"/>
              <a:t>a</a:t>
            </a:r>
            <a:r>
              <a:rPr spc="-265" dirty="0"/>
              <a:t>m</a:t>
            </a:r>
            <a:r>
              <a:rPr spc="-190" dirty="0"/>
              <a:t>p</a:t>
            </a:r>
            <a:r>
              <a:rPr spc="-285" dirty="0"/>
              <a:t>l</a:t>
            </a:r>
            <a:r>
              <a:rPr spc="-245" dirty="0"/>
              <a:t>e</a:t>
            </a:r>
            <a:r>
              <a:rPr spc="-515" dirty="0"/>
              <a:t>--</a:t>
            </a:r>
            <a:r>
              <a:rPr dirty="0"/>
              <a:t>	</a:t>
            </a:r>
            <a:r>
              <a:rPr spc="-415" dirty="0"/>
              <a:t>F</a:t>
            </a:r>
            <a:r>
              <a:rPr spc="-160" dirty="0"/>
              <a:t>o</a:t>
            </a:r>
            <a:r>
              <a:rPr spc="-475" dirty="0"/>
              <a:t>r</a:t>
            </a:r>
            <a:r>
              <a:rPr spc="-210" dirty="0"/>
              <a:t>k</a:t>
            </a:r>
            <a:r>
              <a:rPr spc="-300" dirty="0"/>
              <a:t>(</a:t>
            </a:r>
            <a:r>
              <a:rPr spc="-325" dirty="0"/>
              <a:t>)</a:t>
            </a:r>
            <a:endParaRPr spc="-32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511" y="1622577"/>
            <a:ext cx="2359660" cy="49193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93370">
              <a:lnSpc>
                <a:spcPct val="124000"/>
              </a:lnSpc>
              <a:spcBef>
                <a:spcPts val="9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#include &lt;stdio.h&gt;  #include &lt;unistd.h&gt;  #include &lt;iostream&gt; 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using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namespace</a:t>
            </a:r>
            <a:r>
              <a:rPr sz="1300" b="1" spc="-4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std;  int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main()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 marR="549275">
              <a:lnSpc>
                <a:spcPts val="1930"/>
              </a:lnSpc>
              <a:spcBef>
                <a:spcPts val="11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cout&lt;&lt;"A\n";  pid_t p1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=</a:t>
            </a:r>
            <a:r>
              <a:rPr sz="1300" b="1" spc="-6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fork();  if(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p1 == 0</a:t>
            </a:r>
            <a:r>
              <a:rPr sz="1300" b="1" spc="-2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)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24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018540" marR="5080">
              <a:lnSpc>
                <a:spcPct val="123000"/>
              </a:lnSpc>
              <a:spcBef>
                <a:spcPts val="1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co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u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t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&lt;&lt;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"</a:t>
            </a:r>
            <a:r>
              <a:rPr sz="1300" b="1" spc="25" dirty="0">
                <a:latin typeface="Verdana" panose="020B0604030504040204"/>
                <a:cs typeface="Verdana" panose="020B0604030504040204"/>
              </a:rPr>
              <a:t>B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\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n";  fork();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7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else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6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01854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cout&lt;&lt;"C\n";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6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70485" marR="884555" indent="57785">
              <a:lnSpc>
                <a:spcPts val="1930"/>
              </a:lnSpc>
              <a:spcBef>
                <a:spcPts val="13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co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u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t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&lt;&lt;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"D\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n"; 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return</a:t>
            </a:r>
            <a:r>
              <a:rPr sz="1300" b="1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0;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23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395414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90" dirty="0"/>
              <a:t>E</a:t>
            </a:r>
            <a:r>
              <a:rPr spc="-540" dirty="0"/>
              <a:t>x</a:t>
            </a:r>
            <a:r>
              <a:rPr spc="-15" dirty="0"/>
              <a:t>a</a:t>
            </a:r>
            <a:r>
              <a:rPr spc="-265" dirty="0"/>
              <a:t>m</a:t>
            </a:r>
            <a:r>
              <a:rPr spc="-190" dirty="0"/>
              <a:t>p</a:t>
            </a:r>
            <a:r>
              <a:rPr spc="-285" dirty="0"/>
              <a:t>l</a:t>
            </a:r>
            <a:r>
              <a:rPr spc="-245" dirty="0"/>
              <a:t>e</a:t>
            </a:r>
            <a:r>
              <a:rPr spc="-515" dirty="0"/>
              <a:t>--</a:t>
            </a:r>
            <a:r>
              <a:rPr dirty="0"/>
              <a:t>	</a:t>
            </a:r>
            <a:r>
              <a:rPr spc="-415" dirty="0"/>
              <a:t>F</a:t>
            </a:r>
            <a:r>
              <a:rPr spc="-160" dirty="0"/>
              <a:t>o</a:t>
            </a:r>
            <a:r>
              <a:rPr spc="-475" dirty="0"/>
              <a:t>r</a:t>
            </a:r>
            <a:r>
              <a:rPr spc="-210" dirty="0"/>
              <a:t>k</a:t>
            </a:r>
            <a:r>
              <a:rPr spc="-300" dirty="0"/>
              <a:t>(</a:t>
            </a:r>
            <a:r>
              <a:rPr spc="-325" dirty="0"/>
              <a:t>)</a:t>
            </a:r>
            <a:endParaRPr spc="-325" dirty="0"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84479" y="7061707"/>
            <a:ext cx="2552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14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7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5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365887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90" dirty="0"/>
              <a:t>E</a:t>
            </a:r>
            <a:r>
              <a:rPr spc="-540" dirty="0"/>
              <a:t>x</a:t>
            </a:r>
            <a:r>
              <a:rPr spc="-15" dirty="0"/>
              <a:t>a</a:t>
            </a:r>
            <a:r>
              <a:rPr spc="-265" dirty="0"/>
              <a:t>m</a:t>
            </a:r>
            <a:r>
              <a:rPr spc="-190" dirty="0"/>
              <a:t>p</a:t>
            </a:r>
            <a:r>
              <a:rPr spc="-285" dirty="0"/>
              <a:t>l</a:t>
            </a:r>
            <a:r>
              <a:rPr spc="-245" dirty="0"/>
              <a:t>e</a:t>
            </a:r>
            <a:r>
              <a:rPr spc="-515" dirty="0"/>
              <a:t>--</a:t>
            </a:r>
            <a:r>
              <a:rPr dirty="0"/>
              <a:t>	</a:t>
            </a:r>
            <a:r>
              <a:rPr spc="-290" dirty="0"/>
              <a:t>e</a:t>
            </a:r>
            <a:r>
              <a:rPr spc="-630" dirty="0"/>
              <a:t>x</a:t>
            </a:r>
            <a:r>
              <a:rPr spc="-245" dirty="0"/>
              <a:t>e</a:t>
            </a:r>
            <a:r>
              <a:rPr spc="-204" dirty="0"/>
              <a:t>c</a:t>
            </a:r>
            <a:endParaRPr spc="-204" dirty="0"/>
          </a:p>
        </p:txBody>
      </p:sp>
      <p:sp>
        <p:nvSpPr>
          <p:cNvPr id="5" name="object 5"/>
          <p:cNvSpPr txBox="1"/>
          <p:nvPr/>
        </p:nvSpPr>
        <p:spPr>
          <a:xfrm>
            <a:off x="1046505" y="1621515"/>
            <a:ext cx="4994275" cy="56648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239645">
              <a:lnSpc>
                <a:spcPct val="132000"/>
              </a:lnSpc>
              <a:spcBef>
                <a:spcPts val="95"/>
              </a:spcBef>
            </a:pPr>
            <a:r>
              <a:rPr sz="1750" b="1" spc="5" dirty="0">
                <a:latin typeface="Verdana" panose="020B0604030504040204"/>
                <a:cs typeface="Verdana" panose="020B0604030504040204"/>
              </a:rPr>
              <a:t>#include &lt;stdio.h&gt;  #include &lt;unistd.h&gt;  #include&lt;iostream&gt;  using namespace</a:t>
            </a:r>
            <a:r>
              <a:rPr sz="1750" b="1" spc="-75" dirty="0">
                <a:latin typeface="Verdana" panose="020B0604030504040204"/>
                <a:cs typeface="Verdana" panose="020B0604030504040204"/>
              </a:rPr>
              <a:t>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std;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1750" b="1" dirty="0">
                <a:latin typeface="Verdana" panose="020B0604030504040204"/>
                <a:cs typeface="Verdana" panose="020B0604030504040204"/>
              </a:rPr>
              <a:t>int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main(int argc, char</a:t>
            </a:r>
            <a:r>
              <a:rPr sz="1750" b="1" spc="-25" dirty="0">
                <a:latin typeface="Verdana" panose="020B0604030504040204"/>
                <a:cs typeface="Verdana" panose="020B0604030504040204"/>
              </a:rPr>
              <a:t>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*argv[])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sz="1750" b="1" spc="10" dirty="0">
                <a:latin typeface="Verdana" panose="020B0604030504040204"/>
                <a:cs typeface="Verdana" panose="020B0604030504040204"/>
              </a:rPr>
              <a:t>{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sz="1750" b="1" spc="5" dirty="0">
                <a:latin typeface="Verdana" panose="020B0604030504040204"/>
                <a:cs typeface="Verdana" panose="020B0604030504040204"/>
              </a:rPr>
              <a:t>for(int i=1; </a:t>
            </a:r>
            <a:r>
              <a:rPr sz="1750" b="1" dirty="0">
                <a:latin typeface="Verdana" panose="020B0604030504040204"/>
                <a:cs typeface="Verdana" panose="020B0604030504040204"/>
              </a:rPr>
              <a:t>i </a:t>
            </a:r>
            <a:r>
              <a:rPr sz="1750" b="1" spc="10" dirty="0">
                <a:latin typeface="Verdana" panose="020B0604030504040204"/>
                <a:cs typeface="Verdana" panose="020B0604030504040204"/>
              </a:rPr>
              <a:t>&lt;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argc;</a:t>
            </a:r>
            <a:r>
              <a:rPr sz="1750" b="1" dirty="0">
                <a:latin typeface="Verdana" panose="020B0604030504040204"/>
                <a:cs typeface="Verdana" panose="020B0604030504040204"/>
              </a:rPr>
              <a:t>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i++)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017905">
              <a:lnSpc>
                <a:spcPct val="100000"/>
              </a:lnSpc>
              <a:spcBef>
                <a:spcPts val="675"/>
              </a:spcBef>
            </a:pPr>
            <a:r>
              <a:rPr sz="1750" b="1" spc="10" dirty="0">
                <a:latin typeface="Verdana" panose="020B0604030504040204"/>
                <a:cs typeface="Verdana" panose="020B0604030504040204"/>
              </a:rPr>
              <a:t>{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017905">
              <a:lnSpc>
                <a:spcPct val="100000"/>
              </a:lnSpc>
              <a:spcBef>
                <a:spcPts val="670"/>
              </a:spcBef>
            </a:pPr>
            <a:r>
              <a:rPr sz="1750" b="1" spc="5" dirty="0">
                <a:latin typeface="Verdana" panose="020B0604030504040204"/>
                <a:cs typeface="Verdana" panose="020B0604030504040204"/>
              </a:rPr>
              <a:t>if(fork()==0)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2023745">
              <a:lnSpc>
                <a:spcPct val="100000"/>
              </a:lnSpc>
              <a:spcBef>
                <a:spcPts val="675"/>
              </a:spcBef>
            </a:pPr>
            <a:r>
              <a:rPr sz="1750" b="1" spc="10" dirty="0">
                <a:latin typeface="Verdana" panose="020B0604030504040204"/>
                <a:cs typeface="Verdana" panose="020B0604030504040204"/>
              </a:rPr>
              <a:t>{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857885" marR="5080" indent="389890">
              <a:lnSpc>
                <a:spcPct val="132000"/>
              </a:lnSpc>
            </a:pPr>
            <a:r>
              <a:rPr sz="1750" b="1" spc="15" dirty="0">
                <a:latin typeface="Verdana" panose="020B0604030504040204"/>
                <a:cs typeface="Verdana" panose="020B0604030504040204"/>
              </a:rPr>
              <a:t>e</a:t>
            </a:r>
            <a:r>
              <a:rPr sz="1750" b="1" spc="-15" dirty="0">
                <a:latin typeface="Verdana" panose="020B0604030504040204"/>
                <a:cs typeface="Verdana" panose="020B0604030504040204"/>
              </a:rPr>
              <a:t>x</a:t>
            </a:r>
            <a:r>
              <a:rPr sz="1750" b="1" spc="15" dirty="0">
                <a:latin typeface="Verdana" panose="020B0604030504040204"/>
                <a:cs typeface="Verdana" panose="020B0604030504040204"/>
              </a:rPr>
              <a:t>e</a:t>
            </a:r>
            <a:r>
              <a:rPr sz="1750" b="1" spc="-10" dirty="0">
                <a:latin typeface="Verdana" panose="020B0604030504040204"/>
                <a:cs typeface="Verdana" panose="020B0604030504040204"/>
              </a:rPr>
              <a:t>c</a:t>
            </a:r>
            <a:r>
              <a:rPr sz="1750" b="1" spc="-5" dirty="0">
                <a:latin typeface="Verdana" panose="020B0604030504040204"/>
                <a:cs typeface="Verdana" panose="020B0604030504040204"/>
              </a:rPr>
              <a:t>l</a:t>
            </a:r>
            <a:r>
              <a:rPr sz="1750" b="1" spc="20" dirty="0">
                <a:latin typeface="Verdana" panose="020B0604030504040204"/>
                <a:cs typeface="Verdana" panose="020B0604030504040204"/>
              </a:rPr>
              <a:t>p</a:t>
            </a:r>
            <a:r>
              <a:rPr sz="1750" b="1" spc="-5" dirty="0">
                <a:latin typeface="Verdana" panose="020B0604030504040204"/>
                <a:cs typeface="Verdana" panose="020B0604030504040204"/>
              </a:rPr>
              <a:t>(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a</a:t>
            </a:r>
            <a:r>
              <a:rPr sz="1750" b="1" spc="-10" dirty="0">
                <a:latin typeface="Verdana" panose="020B0604030504040204"/>
                <a:cs typeface="Verdana" panose="020B0604030504040204"/>
              </a:rPr>
              <a:t>r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g</a:t>
            </a:r>
            <a:r>
              <a:rPr sz="1750" b="1" spc="20" dirty="0">
                <a:latin typeface="Verdana" panose="020B0604030504040204"/>
                <a:cs typeface="Verdana" panose="020B0604030504040204"/>
              </a:rPr>
              <a:t>v</a:t>
            </a:r>
            <a:r>
              <a:rPr sz="1750" b="1" spc="-5" dirty="0">
                <a:latin typeface="Verdana" panose="020B0604030504040204"/>
                <a:cs typeface="Verdana" panose="020B0604030504040204"/>
              </a:rPr>
              <a:t>[i</a:t>
            </a:r>
            <a:r>
              <a:rPr sz="1750" b="1" spc="15" dirty="0">
                <a:latin typeface="Verdana" panose="020B0604030504040204"/>
                <a:cs typeface="Verdana" panose="020B0604030504040204"/>
              </a:rPr>
              <a:t>]</a:t>
            </a:r>
            <a:r>
              <a:rPr sz="1750" b="1" dirty="0">
                <a:latin typeface="Verdana" panose="020B0604030504040204"/>
                <a:cs typeface="Verdana" panose="020B0604030504040204"/>
              </a:rPr>
              <a:t>,</a:t>
            </a:r>
            <a:r>
              <a:rPr sz="1750" b="1" spc="-10" dirty="0">
                <a:latin typeface="Verdana" panose="020B0604030504040204"/>
                <a:cs typeface="Verdana" panose="020B0604030504040204"/>
              </a:rPr>
              <a:t>a</a:t>
            </a:r>
            <a:r>
              <a:rPr sz="1750" b="1" spc="10" dirty="0">
                <a:latin typeface="Verdana" panose="020B0604030504040204"/>
                <a:cs typeface="Verdana" panose="020B0604030504040204"/>
              </a:rPr>
              <a:t>r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gv</a:t>
            </a:r>
            <a:r>
              <a:rPr sz="1750" b="1" spc="15" dirty="0">
                <a:latin typeface="Verdana" panose="020B0604030504040204"/>
                <a:cs typeface="Verdana" panose="020B0604030504040204"/>
              </a:rPr>
              <a:t>[</a:t>
            </a:r>
            <a:r>
              <a:rPr sz="1750" b="1" spc="-5" dirty="0">
                <a:latin typeface="Verdana" panose="020B0604030504040204"/>
                <a:cs typeface="Verdana" panose="020B0604030504040204"/>
              </a:rPr>
              <a:t>i]</a:t>
            </a:r>
            <a:r>
              <a:rPr sz="1750" b="1" dirty="0">
                <a:latin typeface="Verdana" panose="020B0604030504040204"/>
                <a:cs typeface="Verdana" panose="020B0604030504040204"/>
              </a:rPr>
              <a:t>,</a:t>
            </a:r>
            <a:r>
              <a:rPr sz="1750" b="1" spc="15" dirty="0">
                <a:latin typeface="Verdana" panose="020B0604030504040204"/>
                <a:cs typeface="Verdana" panose="020B0604030504040204"/>
              </a:rPr>
              <a:t>N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U</a:t>
            </a:r>
            <a:r>
              <a:rPr sz="1750" b="1" spc="-10" dirty="0">
                <a:latin typeface="Verdana" panose="020B0604030504040204"/>
                <a:cs typeface="Verdana" panose="020B0604030504040204"/>
              </a:rPr>
              <a:t>L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L</a:t>
            </a:r>
            <a:r>
              <a:rPr sz="1750" b="1" spc="15" dirty="0">
                <a:latin typeface="Verdana" panose="020B0604030504040204"/>
                <a:cs typeface="Verdana" panose="020B0604030504040204"/>
              </a:rPr>
              <a:t>)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;  cout&lt;&lt;"exec</a:t>
            </a:r>
            <a:r>
              <a:rPr sz="1750" b="1" spc="-40" dirty="0">
                <a:latin typeface="Verdana" panose="020B0604030504040204"/>
                <a:cs typeface="Verdana" panose="020B0604030504040204"/>
              </a:rPr>
              <a:t>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complete&lt;&lt;endl";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2023745">
              <a:lnSpc>
                <a:spcPct val="100000"/>
              </a:lnSpc>
              <a:spcBef>
                <a:spcPts val="670"/>
              </a:spcBef>
            </a:pPr>
            <a:r>
              <a:rPr sz="1750" b="1" spc="10" dirty="0">
                <a:latin typeface="Verdana" panose="020B0604030504040204"/>
                <a:cs typeface="Verdana" panose="020B0604030504040204"/>
              </a:rPr>
              <a:t>}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R="3808730" algn="r">
              <a:lnSpc>
                <a:spcPct val="100000"/>
              </a:lnSpc>
              <a:spcBef>
                <a:spcPts val="675"/>
              </a:spcBef>
            </a:pPr>
            <a:r>
              <a:rPr sz="1750" b="1" spc="10" dirty="0">
                <a:latin typeface="Verdana" panose="020B0604030504040204"/>
                <a:cs typeface="Verdana" panose="020B0604030504040204"/>
              </a:rPr>
              <a:t>}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R="3857625" algn="r">
              <a:lnSpc>
                <a:spcPct val="100000"/>
              </a:lnSpc>
              <a:spcBef>
                <a:spcPts val="670"/>
              </a:spcBef>
            </a:pPr>
            <a:r>
              <a:rPr sz="1750" b="1" spc="5" dirty="0">
                <a:latin typeface="Verdana" panose="020B0604030504040204"/>
                <a:cs typeface="Verdana" panose="020B0604030504040204"/>
              </a:rPr>
              <a:t>return</a:t>
            </a:r>
            <a:r>
              <a:rPr sz="1750" b="1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750" b="1" spc="5" dirty="0">
                <a:latin typeface="Verdana" panose="020B0604030504040204"/>
                <a:cs typeface="Verdana" panose="020B0604030504040204"/>
              </a:rPr>
              <a:t>0;</a:t>
            </a:r>
            <a:endParaRPr sz="175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625" b="1" spc="-142" baseline="2000" dirty="0">
                <a:latin typeface="Verdana" panose="020B0604030504040204"/>
                <a:cs typeface="Verdana" panose="020B0604030504040204"/>
              </a:rPr>
              <a:t>}</a:t>
            </a:r>
            <a:r>
              <a:rPr sz="1500" spc="-9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</a:t>
            </a: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Operating</a:t>
            </a:r>
            <a:r>
              <a:rPr sz="1500" spc="-20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92100" y="7061707"/>
            <a:ext cx="24130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5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7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6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295" dirty="0"/>
              <a:t>Example--	</a:t>
            </a:r>
            <a:r>
              <a:rPr spc="-355" dirty="0"/>
              <a:t>fork, </a:t>
            </a:r>
            <a:r>
              <a:rPr spc="-385" dirty="0"/>
              <a:t>exec,</a:t>
            </a:r>
            <a:r>
              <a:rPr spc="-175" dirty="0"/>
              <a:t> </a:t>
            </a:r>
            <a:r>
              <a:rPr spc="-315" dirty="0"/>
              <a:t>wait</a:t>
            </a:r>
            <a:endParaRPr spc="-315" dirty="0"/>
          </a:p>
        </p:txBody>
      </p:sp>
      <p:sp>
        <p:nvSpPr>
          <p:cNvPr id="5" name="object 5"/>
          <p:cNvSpPr txBox="1"/>
          <p:nvPr/>
        </p:nvSpPr>
        <p:spPr>
          <a:xfrm>
            <a:off x="985018" y="828809"/>
            <a:ext cx="7581265" cy="6647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5400" marR="5669280">
              <a:lnSpc>
                <a:spcPct val="147000"/>
              </a:lnSpc>
              <a:spcBef>
                <a:spcPts val="9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using namespace</a:t>
            </a:r>
            <a:r>
              <a:rPr sz="1200" b="1" spc="-90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std;  int</a:t>
            </a:r>
            <a:r>
              <a:rPr sz="1200" b="1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main()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25400">
              <a:lnSpc>
                <a:spcPct val="100000"/>
              </a:lnSpc>
              <a:spcBef>
                <a:spcPts val="67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{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25400" marR="5287645">
              <a:lnSpc>
                <a:spcPct val="147000"/>
              </a:lnSpc>
            </a:pPr>
            <a:r>
              <a:rPr sz="1200" b="1" dirty="0">
                <a:latin typeface="Verdana" panose="020B0604030504040204"/>
                <a:cs typeface="Verdana" panose="020B0604030504040204"/>
              </a:rPr>
              <a:t>char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*argv[10];  cout&lt;&lt;"Enter filename:</a:t>
            </a:r>
            <a:r>
              <a:rPr sz="1200" b="1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";  argv[0]="gedit";  cin&gt;&gt;argv[1];  argv[2]=NULL;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25400" marR="6529705">
              <a:lnSpc>
                <a:spcPct val="147000"/>
              </a:lnSpc>
            </a:pPr>
            <a:r>
              <a:rPr sz="1200" b="1" spc="10" dirty="0">
                <a:latin typeface="Verdana" panose="020B0604030504040204"/>
                <a:cs typeface="Verdana" panose="020B0604030504040204"/>
              </a:rPr>
              <a:t>pid_t =</a:t>
            </a:r>
            <a:r>
              <a:rPr sz="1200" b="1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pid;  int</a:t>
            </a:r>
            <a:r>
              <a:rPr sz="1200" b="1" spc="-35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status;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25400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if((pid </a:t>
            </a:r>
            <a:r>
              <a:rPr sz="1200" b="1" spc="10" dirty="0">
                <a:latin typeface="Verdana" panose="020B0604030504040204"/>
                <a:cs typeface="Verdana" panose="020B0604030504040204"/>
              </a:rPr>
              <a:t>=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fork()&lt;0)// </a:t>
            </a:r>
            <a:r>
              <a:rPr sz="1200" b="1" dirty="0">
                <a:latin typeface="Verdana" panose="020B0604030504040204"/>
                <a:cs typeface="Verdana" panose="020B0604030504040204"/>
              </a:rPr>
              <a:t>forking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child</a:t>
            </a:r>
            <a:r>
              <a:rPr sz="1200" b="1" spc="-65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process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30175">
              <a:lnSpc>
                <a:spcPct val="100000"/>
              </a:lnSpc>
              <a:spcBef>
                <a:spcPts val="67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{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030605" marR="3004185">
              <a:lnSpc>
                <a:spcPct val="147000"/>
              </a:lnSpc>
            </a:pPr>
            <a:r>
              <a:rPr sz="1200" b="1" dirty="0">
                <a:latin typeface="Verdana" panose="020B0604030504040204"/>
                <a:cs typeface="Verdana" panose="020B0604030504040204"/>
              </a:rPr>
              <a:t>printf(""forking child process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failed\n");  exit(1);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30175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}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76835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else if(pid </a:t>
            </a:r>
            <a:r>
              <a:rPr sz="1200" b="1" spc="10" dirty="0">
                <a:latin typeface="Verdana" panose="020B0604030504040204"/>
                <a:cs typeface="Verdana" panose="020B0604030504040204"/>
              </a:rPr>
              <a:t>==</a:t>
            </a:r>
            <a:r>
              <a:rPr sz="1200" b="1" spc="-70" dirty="0">
                <a:latin typeface="Verdana" panose="020B0604030504040204"/>
                <a:cs typeface="Verdana" panose="020B0604030504040204"/>
              </a:rPr>
              <a:t>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0)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30175">
              <a:lnSpc>
                <a:spcPct val="100000"/>
              </a:lnSpc>
              <a:spcBef>
                <a:spcPts val="67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{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030605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execvp(*argv,argv);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R="7202805" algn="ctr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}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R="7173595" algn="ctr">
              <a:lnSpc>
                <a:spcPct val="100000"/>
              </a:lnSpc>
              <a:spcBef>
                <a:spcPts val="67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else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R="7202805" algn="ctr">
              <a:lnSpc>
                <a:spcPct val="100000"/>
              </a:lnSpc>
              <a:spcBef>
                <a:spcPts val="67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{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25400" marR="17780" indent="470535">
              <a:lnSpc>
                <a:spcPct val="101000"/>
              </a:lnSpc>
              <a:spcBef>
                <a:spcPts val="660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while(wait(&amp;status)!=pid);// parent </a:t>
            </a:r>
            <a:r>
              <a:rPr sz="1200" b="1" dirty="0">
                <a:latin typeface="Verdana" panose="020B0604030504040204"/>
                <a:cs typeface="Verdana" panose="020B0604030504040204"/>
              </a:rPr>
              <a:t>process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wait </a:t>
            </a:r>
            <a:r>
              <a:rPr sz="1200" b="1" dirty="0">
                <a:latin typeface="Verdana" panose="020B0604030504040204"/>
                <a:cs typeface="Verdana" panose="020B0604030504040204"/>
              </a:rPr>
              <a:t>for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completion </a:t>
            </a:r>
            <a:r>
              <a:rPr sz="1200" b="1" dirty="0">
                <a:latin typeface="Verdana" panose="020B0604030504040204"/>
                <a:cs typeface="Verdana" panose="020B0604030504040204"/>
              </a:rPr>
              <a:t>of child </a:t>
            </a:r>
            <a:r>
              <a:rPr sz="1200" b="1" spc="5" dirty="0">
                <a:latin typeface="Verdana" panose="020B0604030504040204"/>
                <a:cs typeface="Verdana" panose="020B0604030504040204"/>
              </a:rPr>
              <a:t>process  completion</a:t>
            </a:r>
            <a:endParaRPr sz="1200">
              <a:latin typeface="Verdana" panose="020B0604030504040204"/>
              <a:cs typeface="Verdana" panose="020B0604030504040204"/>
            </a:endParaRPr>
          </a:p>
          <a:p>
            <a:pPr marL="121285">
              <a:lnSpc>
                <a:spcPct val="100000"/>
              </a:lnSpc>
              <a:spcBef>
                <a:spcPts val="880"/>
              </a:spcBef>
            </a:pPr>
            <a:r>
              <a:rPr sz="1500" spc="-50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</a:t>
            </a:r>
            <a:r>
              <a:rPr sz="1800" b="1" spc="-757" baseline="23000" dirty="0">
                <a:latin typeface="Verdana" panose="020B0604030504040204"/>
                <a:cs typeface="Verdana" panose="020B0604030504040204"/>
              </a:rPr>
              <a:t>}</a:t>
            </a:r>
            <a:r>
              <a:rPr sz="1800" b="1" spc="-367" baseline="23000" dirty="0">
                <a:latin typeface="Verdana" panose="020B0604030504040204"/>
                <a:cs typeface="Verdana" panose="020B0604030504040204"/>
              </a:rPr>
              <a:t> </a:t>
            </a: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S-2006 Operating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  <a:p>
            <a:pPr marL="25400">
              <a:lnSpc>
                <a:spcPct val="100000"/>
              </a:lnSpc>
              <a:spcBef>
                <a:spcPts val="105"/>
              </a:spcBef>
            </a:pPr>
            <a:r>
              <a:rPr sz="1200" b="1" spc="5" dirty="0">
                <a:latin typeface="Verdana" panose="020B0604030504040204"/>
                <a:cs typeface="Verdana" panose="020B0604030504040204"/>
              </a:rPr>
              <a:t>}</a:t>
            </a:r>
            <a:endParaRPr sz="120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511" y="1189758"/>
            <a:ext cx="1844039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#include</a:t>
            </a:r>
            <a:r>
              <a:rPr sz="1300" b="1" spc="-7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&lt;stdio.h&gt;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46511" y="1389452"/>
            <a:ext cx="2315210" cy="5162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4000"/>
              </a:lnSpc>
              <a:spcBef>
                <a:spcPts val="9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#include &lt;stdlib.h&gt;  #include</a:t>
            </a:r>
            <a:r>
              <a:rPr sz="1300" b="1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&lt;sys/types.h&gt;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6511" y="2370819"/>
            <a:ext cx="1615440" cy="51371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6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pid_t</a:t>
            </a:r>
            <a:r>
              <a:rPr sz="1300" b="1" spc="-7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child_pid;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2336" y="3105390"/>
            <a:ext cx="2809875" cy="7588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3000"/>
              </a:lnSpc>
              <a:spcBef>
                <a:spcPts val="9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/*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Duplicate this process.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  child_pid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=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fork</a:t>
            </a:r>
            <a:r>
              <a:rPr sz="1300" b="1" spc="-5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();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if (child_pid !=</a:t>
            </a:r>
            <a:r>
              <a:rPr sz="1300" b="1" spc="-3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0)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76606" y="3836853"/>
            <a:ext cx="3157220" cy="5162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4000"/>
              </a:lnSpc>
              <a:spcBef>
                <a:spcPts val="9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/*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This is the parent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process. */  return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child_pid;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6511" y="4976875"/>
            <a:ext cx="4123690" cy="1818005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242570">
              <a:lnSpc>
                <a:spcPct val="100000"/>
              </a:lnSpc>
              <a:spcBef>
                <a:spcPts val="46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execvp (program,</a:t>
            </a:r>
            <a:r>
              <a:rPr sz="1300" b="1" spc="-1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arg_list);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5080" indent="229870">
              <a:lnSpc>
                <a:spcPts val="1270"/>
              </a:lnSpc>
              <a:spcBef>
                <a:spcPts val="65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/* The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execvp function returns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only if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an  error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occurs.</a:t>
            </a:r>
            <a:r>
              <a:rPr sz="1300" b="1" spc="45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 marR="452120" indent="229870">
              <a:lnSpc>
                <a:spcPts val="1270"/>
              </a:lnSpc>
              <a:spcBef>
                <a:spcPts val="655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fprintf (stderr,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"an error occurred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in 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execvp\n");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242570">
              <a:lnSpc>
                <a:spcPct val="100000"/>
              </a:lnSpc>
              <a:spcBef>
                <a:spcPts val="37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abort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();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37515" y="1389452"/>
            <a:ext cx="1043940" cy="516255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65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int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main</a:t>
            </a:r>
            <a:r>
              <a:rPr sz="1300" b="1" spc="-5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()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46511" y="1924330"/>
            <a:ext cx="805370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319270" algn="l"/>
              </a:tabLst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#include</a:t>
            </a:r>
            <a:r>
              <a:rPr sz="1300" b="1" spc="-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&lt;unistd.h&gt;	/* The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argument list to pass to the</a:t>
            </a:r>
            <a:r>
              <a:rPr sz="1300" b="1" spc="6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"ls"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21111" y="2168177"/>
            <a:ext cx="52431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int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spawn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(char*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program,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char** arg_list)</a:t>
            </a:r>
            <a:r>
              <a:rPr sz="1300" b="1" spc="229" dirty="0">
                <a:latin typeface="Verdana" panose="020B0604030504040204"/>
                <a:cs typeface="Verdana" panose="020B0604030504040204"/>
              </a:rPr>
              <a:t> </a:t>
            </a:r>
            <a:r>
              <a:rPr sz="1950" b="1" spc="15" baseline="28000" dirty="0">
                <a:latin typeface="Verdana" panose="020B0604030504040204"/>
                <a:cs typeface="Verdana" panose="020B0604030504040204"/>
              </a:rPr>
              <a:t>command.</a:t>
            </a:r>
            <a:endParaRPr sz="1950" baseline="280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330529" y="2084357"/>
            <a:ext cx="26035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*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/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53341" y="2329678"/>
            <a:ext cx="189674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char* arg_list[] </a:t>
            </a:r>
            <a:r>
              <a:rPr sz="1300" b="1" spc="15" dirty="0">
                <a:latin typeface="Verdana" panose="020B0604030504040204"/>
                <a:cs typeface="Verdana" panose="020B0604030504040204"/>
              </a:rPr>
              <a:t>=</a:t>
            </a:r>
            <a:r>
              <a:rPr sz="1300" b="1" spc="-4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{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37515" y="2573526"/>
            <a:ext cx="3583940" cy="877569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L="12700" marR="5080" indent="229870">
              <a:lnSpc>
                <a:spcPts val="1270"/>
              </a:lnSpc>
              <a:spcBef>
                <a:spcPts val="405"/>
              </a:spcBef>
              <a:tabLst>
                <a:tab pos="944880" algn="l"/>
              </a:tabLst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"ls",	/*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argv[0], the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name of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the 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program.</a:t>
            </a:r>
            <a:r>
              <a:rPr sz="1300" b="1" spc="459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242570">
              <a:lnSpc>
                <a:spcPct val="100000"/>
              </a:lnSpc>
              <a:spcBef>
                <a:spcPts val="37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"-l",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242570">
              <a:lnSpc>
                <a:spcPct val="100000"/>
              </a:lnSpc>
              <a:spcBef>
                <a:spcPts val="36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"/",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37515" y="3469681"/>
            <a:ext cx="3987165" cy="632460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2700" marR="5080" indent="229870">
              <a:lnSpc>
                <a:spcPts val="1260"/>
              </a:lnSpc>
              <a:spcBef>
                <a:spcPts val="410"/>
              </a:spcBef>
              <a:tabLst>
                <a:tab pos="1078865" algn="l"/>
              </a:tabLst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NULL	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/* The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argument list must end 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with a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NULL.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 */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8270">
              <a:lnSpc>
                <a:spcPct val="100000"/>
              </a:lnSpc>
              <a:spcBef>
                <a:spcPts val="38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};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62336" y="4371893"/>
            <a:ext cx="816419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203065" algn="l"/>
              </a:tabLst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else {	</a:t>
            </a:r>
            <a:r>
              <a:rPr sz="1950" b="1" spc="15" baseline="2000" dirty="0">
                <a:latin typeface="Verdana" panose="020B0604030504040204"/>
                <a:cs typeface="Verdana" panose="020B0604030504040204"/>
              </a:rPr>
              <a:t>/* Spawn a child process </a:t>
            </a:r>
            <a:r>
              <a:rPr sz="1950" b="1" spc="7" baseline="2000" dirty="0">
                <a:latin typeface="Verdana" panose="020B0604030504040204"/>
                <a:cs typeface="Verdana" panose="020B0604030504040204"/>
              </a:rPr>
              <a:t>running </a:t>
            </a:r>
            <a:r>
              <a:rPr sz="1950" b="1" spc="15" baseline="2000" dirty="0">
                <a:latin typeface="Verdana" panose="020B0604030504040204"/>
                <a:cs typeface="Verdana" panose="020B0604030504040204"/>
              </a:rPr>
              <a:t>the</a:t>
            </a:r>
            <a:r>
              <a:rPr sz="1950" b="1" spc="-89" baseline="2000" dirty="0">
                <a:latin typeface="Verdana" panose="020B0604030504040204"/>
                <a:cs typeface="Verdana" panose="020B0604030504040204"/>
              </a:rPr>
              <a:t> </a:t>
            </a:r>
            <a:r>
              <a:rPr sz="1950" b="1" spc="7" baseline="2000" dirty="0">
                <a:latin typeface="Verdana" panose="020B0604030504040204"/>
                <a:cs typeface="Verdana" panose="020B0604030504040204"/>
              </a:rPr>
              <a:t>"ls"</a:t>
            </a:r>
            <a:endParaRPr sz="1950" baseline="20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51206" y="4615658"/>
            <a:ext cx="501332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/* Now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execute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PROGRAM, searching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for</a:t>
            </a:r>
            <a:r>
              <a:rPr sz="1300" b="1" spc="125" dirty="0">
                <a:latin typeface="Verdana" panose="020B0604030504040204"/>
                <a:cs typeface="Verdana" panose="020B0604030504040204"/>
              </a:rPr>
              <a:t> </a:t>
            </a:r>
            <a:r>
              <a:rPr sz="1950" b="1" spc="15" baseline="30000" dirty="0">
                <a:latin typeface="Verdana" panose="020B0604030504040204"/>
                <a:cs typeface="Verdana" panose="020B0604030504040204"/>
              </a:rPr>
              <a:t>command.</a:t>
            </a:r>
            <a:endParaRPr sz="1950" baseline="300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330529" y="4525781"/>
            <a:ext cx="102743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Ignore</a:t>
            </a:r>
            <a:r>
              <a:rPr sz="1300" b="1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the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46511" y="4777242"/>
            <a:ext cx="7260590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4491355" algn="l"/>
              </a:tabLst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it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in the</a:t>
            </a:r>
            <a:r>
              <a:rPr sz="1300" b="1" spc="3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path. </a:t>
            </a:r>
            <a:r>
              <a:rPr sz="1300" b="1" spc="2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*/	</a:t>
            </a:r>
            <a:r>
              <a:rPr sz="1950" b="1" spc="7" baseline="2000" dirty="0">
                <a:latin typeface="Verdana" panose="020B0604030504040204"/>
                <a:cs typeface="Verdana" panose="020B0604030504040204"/>
              </a:rPr>
              <a:t>returned </a:t>
            </a:r>
            <a:r>
              <a:rPr sz="1950" b="1" spc="15" baseline="2000" dirty="0">
                <a:latin typeface="Verdana" panose="020B0604030504040204"/>
                <a:cs typeface="Verdana" panose="020B0604030504040204"/>
              </a:rPr>
              <a:t>child process </a:t>
            </a:r>
            <a:r>
              <a:rPr sz="1950" b="1" spc="7" baseline="2000" dirty="0">
                <a:latin typeface="Verdana" panose="020B0604030504040204"/>
                <a:cs typeface="Verdana" panose="020B0604030504040204"/>
              </a:rPr>
              <a:t>id.</a:t>
            </a:r>
            <a:r>
              <a:rPr sz="1950" b="1" spc="630" baseline="2000" dirty="0">
                <a:latin typeface="Verdana" panose="020B0604030504040204"/>
                <a:cs typeface="Verdana" panose="020B0604030504040204"/>
              </a:rPr>
              <a:t> </a:t>
            </a:r>
            <a:r>
              <a:rPr sz="1950" b="1" spc="15" baseline="2000" dirty="0">
                <a:latin typeface="Verdana" panose="020B0604030504040204"/>
                <a:cs typeface="Verdana" panose="020B0604030504040204"/>
              </a:rPr>
              <a:t>*/</a:t>
            </a:r>
            <a:endParaRPr sz="1950" baseline="20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353341" y="5014929"/>
            <a:ext cx="2136775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spawn ("ls",</a:t>
            </a:r>
            <a:r>
              <a:rPr sz="1300" b="1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arg_list);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353341" y="5504221"/>
            <a:ext cx="3615054" cy="22669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300" b="1" spc="5" dirty="0">
                <a:latin typeface="Verdana" panose="020B0604030504040204"/>
                <a:cs typeface="Verdana" panose="020B0604030504040204"/>
              </a:rPr>
              <a:t>printf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("done with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main</a:t>
            </a:r>
            <a:r>
              <a:rPr sz="1300" b="1" spc="-30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10" dirty="0">
                <a:latin typeface="Verdana" panose="020B0604030504040204"/>
                <a:cs typeface="Verdana" panose="020B0604030504040204"/>
              </a:rPr>
              <a:t>program\n");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5237515" y="5949114"/>
            <a:ext cx="978535" cy="516255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128270">
              <a:lnSpc>
                <a:spcPct val="100000"/>
              </a:lnSpc>
              <a:spcBef>
                <a:spcPts val="46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return</a:t>
            </a:r>
            <a:r>
              <a:rPr sz="1300" b="1" spc="-75" dirty="0">
                <a:latin typeface="Verdana" panose="020B0604030504040204"/>
                <a:cs typeface="Verdana" panose="020B0604030504040204"/>
              </a:rPr>
              <a:t> </a:t>
            </a:r>
            <a:r>
              <a:rPr sz="1300" b="1" spc="5" dirty="0">
                <a:latin typeface="Verdana" panose="020B0604030504040204"/>
                <a:cs typeface="Verdana" panose="020B0604030504040204"/>
              </a:rPr>
              <a:t>0;</a:t>
            </a:r>
            <a:endParaRPr sz="13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ct val="100000"/>
              </a:lnSpc>
              <a:spcBef>
                <a:spcPts val="375"/>
              </a:spcBef>
            </a:pPr>
            <a:r>
              <a:rPr sz="1300" b="1" spc="10" dirty="0">
                <a:latin typeface="Verdana" panose="020B0604030504040204"/>
                <a:cs typeface="Verdana" panose="020B0604030504040204"/>
              </a:rPr>
              <a:t>}</a:t>
            </a:r>
            <a:endParaRPr sz="1300">
              <a:latin typeface="Verdana" panose="020B0604030504040204"/>
              <a:cs typeface="Verdana" panose="020B0604030504040204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287527" y="7061707"/>
            <a:ext cx="24765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5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7</a:t>
            </a:r>
            <a:r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  <a:t>7</a:t>
            </a:r>
            <a:endParaRPr sz="1500">
              <a:latin typeface="Trebuchet MS" panose="020B0603020202020204"/>
              <a:cs typeface="Trebuchet MS" panose="020B0603020202020204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title"/>
          </p:nvPr>
        </p:nvSpPr>
        <p:spPr>
          <a:xfrm>
            <a:off x="1076966" y="139689"/>
            <a:ext cx="608711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295" dirty="0"/>
              <a:t>Example--	</a:t>
            </a:r>
            <a:r>
              <a:rPr spc="-355" dirty="0"/>
              <a:t>fork, </a:t>
            </a:r>
            <a:r>
              <a:rPr spc="-385" dirty="0"/>
              <a:t>exec,</a:t>
            </a:r>
            <a:r>
              <a:rPr spc="-175" dirty="0"/>
              <a:t> </a:t>
            </a:r>
            <a:r>
              <a:rPr spc="-315" dirty="0"/>
              <a:t>wait</a:t>
            </a:r>
            <a:endParaRPr spc="-315" dirty="0"/>
          </a:p>
        </p:txBody>
      </p:sp>
      <p:sp>
        <p:nvSpPr>
          <p:cNvPr id="25" name="object 25"/>
          <p:cNvSpPr txBox="1"/>
          <p:nvPr/>
        </p:nvSpPr>
        <p:spPr>
          <a:xfrm>
            <a:off x="1093724" y="7020572"/>
            <a:ext cx="2503170" cy="25971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500" spc="1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CS-2006 Operating</a:t>
            </a:r>
            <a:r>
              <a:rPr sz="1500" spc="-45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500" spc="10" dirty="0">
                <a:solidFill>
                  <a:srgbClr val="696464"/>
                </a:solidFill>
                <a:latin typeface="Arial" panose="020B0604020202020204"/>
                <a:cs typeface="Arial" panose="020B0604020202020204"/>
              </a:rPr>
              <a:t>Systems</a:t>
            </a:r>
            <a:endParaRPr sz="15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46476" y="978758"/>
            <a:ext cx="1163955" cy="10483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34000"/>
              </a:lnSpc>
              <a:spcBef>
                <a:spcPts val="95"/>
              </a:spcBef>
            </a:pP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#include </a:t>
            </a:r>
            <a:r>
              <a:rPr sz="1000" spc="-10" dirty="0">
                <a:latin typeface="Times New Roman" panose="02020603050405020304"/>
                <a:cs typeface="Times New Roman" panose="02020603050405020304"/>
              </a:rPr>
              <a:t>&lt;stdio.h&gt; 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#include </a:t>
            </a:r>
            <a:r>
              <a:rPr sz="1000" spc="-15" dirty="0">
                <a:latin typeface="Times New Roman" panose="02020603050405020304"/>
                <a:cs typeface="Times New Roman" panose="02020603050405020304"/>
              </a:rPr>
              <a:t>&lt;stdlib.h&gt; 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#include</a:t>
            </a:r>
            <a:r>
              <a:rPr sz="1000" spc="-9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10" dirty="0">
                <a:latin typeface="Times New Roman" panose="02020603050405020304"/>
                <a:cs typeface="Times New Roman" panose="02020603050405020304"/>
              </a:rPr>
              <a:t>&lt;sys/types.h&gt; 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#include </a:t>
            </a:r>
            <a:r>
              <a:rPr sz="1000" spc="-15" dirty="0">
                <a:latin typeface="Times New Roman" panose="02020603050405020304"/>
                <a:cs typeface="Times New Roman" panose="02020603050405020304"/>
              </a:rPr>
              <a:t>&lt;unistd.h&gt; 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#include</a:t>
            </a:r>
            <a:r>
              <a:rPr sz="1000" spc="-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&lt;sys/wait.h&gt;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46476" y="2205560"/>
            <a:ext cx="2049780" cy="843915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0"/>
              </a:spcBef>
            </a:pP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int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main(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int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argc,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char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*argv[],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char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*env[]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)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{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 marR="232410">
              <a:lnSpc>
                <a:spcPct val="134000"/>
              </a:lnSpc>
              <a:spcBef>
                <a:spcPts val="15"/>
              </a:spcBef>
            </a:pP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pid_t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my_pid,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parent_pid,</a:t>
            </a:r>
            <a:r>
              <a:rPr sz="1000" spc="-1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child_pid; 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int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status;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6476" y="3280634"/>
            <a:ext cx="219519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90" dirty="0">
                <a:latin typeface="Times New Roman" panose="02020603050405020304"/>
                <a:cs typeface="Times New Roman" panose="02020603050405020304"/>
              </a:rPr>
              <a:t>/*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get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print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pid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parent's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pid.</a:t>
            </a:r>
            <a:r>
              <a:rPr sz="1000" spc="-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85" dirty="0">
                <a:latin typeface="Times New Roman" panose="02020603050405020304"/>
                <a:cs typeface="Times New Roman" panose="02020603050405020304"/>
              </a:rPr>
              <a:t>*/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30288" y="3638233"/>
            <a:ext cx="2642870" cy="638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87985">
              <a:lnSpc>
                <a:spcPct val="134000"/>
              </a:lnSpc>
              <a:spcBef>
                <a:spcPts val="100"/>
              </a:spcBef>
            </a:pP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my_pid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getpid();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parent_pid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getppid(); 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printf("\n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Parent: 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pid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000" spc="30" dirty="0">
                <a:latin typeface="Times New Roman" panose="02020603050405020304"/>
                <a:cs typeface="Times New Roman" panose="02020603050405020304"/>
              </a:rPr>
              <a:t>%d\n\n",</a:t>
            </a:r>
            <a:r>
              <a:rPr sz="10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my_pid);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printf("Parent: 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parent's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pid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000" spc="30" dirty="0">
                <a:latin typeface="Times New Roman" panose="02020603050405020304"/>
                <a:cs typeface="Times New Roman" panose="02020603050405020304"/>
              </a:rPr>
              <a:t>%d\n\n",</a:t>
            </a:r>
            <a:r>
              <a:rPr sz="100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parent_pid);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46476" y="4453522"/>
            <a:ext cx="1802764" cy="1254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5885" marR="5080" indent="-83820">
              <a:lnSpc>
                <a:spcPct val="135000"/>
              </a:lnSpc>
              <a:spcBef>
                <a:spcPts val="100"/>
              </a:spcBef>
            </a:pPr>
            <a:r>
              <a:rPr sz="1000" spc="90" dirty="0">
                <a:latin typeface="Times New Roman" panose="02020603050405020304"/>
                <a:cs typeface="Times New Roman" panose="02020603050405020304"/>
              </a:rPr>
              <a:t>/*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print </a:t>
            </a:r>
            <a:r>
              <a:rPr sz="1000" spc="-15" dirty="0">
                <a:latin typeface="Times New Roman" panose="02020603050405020304"/>
                <a:cs typeface="Times New Roman" panose="02020603050405020304"/>
              </a:rPr>
              <a:t>error 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message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fork()</a:t>
            </a:r>
            <a:r>
              <a:rPr sz="1000" spc="-1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fails </a:t>
            </a:r>
            <a:r>
              <a:rPr sz="1000" spc="80" dirty="0">
                <a:latin typeface="Times New Roman" panose="02020603050405020304"/>
                <a:cs typeface="Times New Roman" panose="02020603050405020304"/>
              </a:rPr>
              <a:t>*/ 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if((child_pid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fork())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&lt;</a:t>
            </a:r>
            <a:r>
              <a:rPr sz="1000" spc="-18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0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)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>
              <a:lnSpc>
                <a:spcPct val="100000"/>
              </a:lnSpc>
              <a:spcBef>
                <a:spcPts val="410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{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81610" marR="588010">
              <a:lnSpc>
                <a:spcPct val="134000"/>
              </a:lnSpc>
            </a:pP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perror("fork</a:t>
            </a:r>
            <a:r>
              <a:rPr sz="1000" spc="-1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failure"); 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exit(1);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>
              <a:lnSpc>
                <a:spcPct val="100000"/>
              </a:lnSpc>
              <a:spcBef>
                <a:spcPts val="405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}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6476" y="5939962"/>
            <a:ext cx="165227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90" dirty="0">
                <a:latin typeface="Times New Roman" panose="02020603050405020304"/>
                <a:cs typeface="Times New Roman" panose="02020603050405020304"/>
              </a:rPr>
              <a:t>/*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fork() </a:t>
            </a:r>
            <a:r>
              <a:rPr sz="1000" spc="95" dirty="0">
                <a:latin typeface="Times New Roman" panose="02020603050405020304"/>
                <a:cs typeface="Times New Roman" panose="02020603050405020304"/>
              </a:rPr>
              <a:t>==</a:t>
            </a:r>
            <a:r>
              <a:rPr sz="1000" spc="-1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0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process </a:t>
            </a:r>
            <a:r>
              <a:rPr sz="1000" spc="85" dirty="0">
                <a:latin typeface="Times New Roman" panose="02020603050405020304"/>
                <a:cs typeface="Times New Roman" panose="02020603050405020304"/>
              </a:rPr>
              <a:t>*/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30288" y="6295956"/>
            <a:ext cx="2444750" cy="640080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0"/>
              </a:spcBef>
            </a:pP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if(child_pid </a:t>
            </a:r>
            <a:r>
              <a:rPr sz="1000" spc="95" dirty="0">
                <a:latin typeface="Times New Roman" panose="02020603050405020304"/>
                <a:cs typeface="Times New Roman" panose="02020603050405020304"/>
              </a:rPr>
              <a:t>==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0)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7790" marR="5080" indent="-85725">
              <a:lnSpc>
                <a:spcPts val="1620"/>
              </a:lnSpc>
              <a:spcBef>
                <a:spcPts val="110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{ </a:t>
            </a: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printf("\nChild: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1000" spc="-80" dirty="0">
                <a:latin typeface="Times New Roman" panose="02020603050405020304"/>
                <a:cs typeface="Times New Roman" panose="02020603050405020304"/>
              </a:rPr>
              <a:t>am </a:t>
            </a:r>
            <a:r>
              <a:rPr sz="1000" spc="-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new-born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process!\n\n"); 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my_pid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getpid(); parent_pid </a:t>
            </a:r>
            <a:r>
              <a:rPr sz="1000" spc="100" dirty="0">
                <a:latin typeface="Times New Roman" panose="02020603050405020304"/>
                <a:cs typeface="Times New Roman" panose="02020603050405020304"/>
              </a:rPr>
              <a:t>=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 getppid();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87385" y="978758"/>
            <a:ext cx="3669029" cy="434340"/>
          </a:xfrm>
          <a:prstGeom prst="rect">
            <a:avLst/>
          </a:prstGeom>
        </p:spPr>
        <p:txBody>
          <a:bodyPr vert="horz" wrap="square" lIns="0" tIns="6476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0"/>
              </a:spcBef>
            </a:pP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printf("Child: 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parent's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pid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is: </a:t>
            </a:r>
            <a:r>
              <a:rPr sz="1000" spc="30" dirty="0">
                <a:latin typeface="Times New Roman" panose="02020603050405020304"/>
                <a:cs typeface="Times New Roman" panose="02020603050405020304"/>
              </a:rPr>
              <a:t>%d\n\n",</a:t>
            </a:r>
            <a:r>
              <a:rPr sz="1000" spc="-1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parent_pid);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printf("Child: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will sleep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3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seconds and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then execute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-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date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-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command</a:t>
            </a:r>
            <a:r>
              <a:rPr sz="1000" spc="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45" dirty="0">
                <a:latin typeface="Times New Roman" panose="02020603050405020304"/>
                <a:cs typeface="Times New Roman" panose="02020603050405020304"/>
              </a:rPr>
              <a:t>\n\n");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87385" y="1592993"/>
            <a:ext cx="3342640" cy="842644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sleep(3);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34000"/>
              </a:lnSpc>
            </a:pP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printf("Child: Now,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woke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up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000" spc="-80" dirty="0">
                <a:latin typeface="Times New Roman" panose="02020603050405020304"/>
                <a:cs typeface="Times New Roman" panose="02020603050405020304"/>
              </a:rPr>
              <a:t>am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executing date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command </a:t>
            </a:r>
            <a:r>
              <a:rPr sz="1000" spc="45" dirty="0">
                <a:latin typeface="Times New Roman" panose="02020603050405020304"/>
                <a:cs typeface="Times New Roman" panose="02020603050405020304"/>
              </a:rPr>
              <a:t>\n\n");  </a:t>
            </a:r>
            <a:r>
              <a:rPr sz="1000" spc="-10" dirty="0">
                <a:latin typeface="Times New Roman" panose="02020603050405020304"/>
                <a:cs typeface="Times New Roman" panose="02020603050405020304"/>
              </a:rPr>
              <a:t>execl("/bin/date", </a:t>
            </a: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"date",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0,</a:t>
            </a:r>
            <a:r>
              <a:rPr sz="1000" spc="-1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0);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410"/>
              </a:spcBef>
            </a:pP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perror("execl()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failure!\n\n");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18193" y="2668005"/>
            <a:ext cx="3889375" cy="297815"/>
          </a:xfrm>
          <a:prstGeom prst="rect">
            <a:avLst/>
          </a:prstGeom>
        </p:spPr>
        <p:txBody>
          <a:bodyPr vert="horz" wrap="square" lIns="0" tIns="43815" rIns="0" bIns="0" rtlCol="0">
            <a:spAutoFit/>
          </a:bodyPr>
          <a:lstStyle/>
          <a:p>
            <a:pPr marL="12700" marR="5080" indent="168910">
              <a:lnSpc>
                <a:spcPct val="79000"/>
              </a:lnSpc>
              <a:spcBef>
                <a:spcPts val="345"/>
              </a:spcBef>
            </a:pP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printf("This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print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after execl()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should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1000" spc="-70" dirty="0">
                <a:latin typeface="Times New Roman" panose="02020603050405020304"/>
                <a:cs typeface="Times New Roman" panose="02020603050405020304"/>
              </a:rPr>
              <a:t>have 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been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executed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execl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were 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successful!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45" dirty="0">
                <a:latin typeface="Times New Roman" panose="02020603050405020304"/>
                <a:cs typeface="Times New Roman" panose="02020603050405020304"/>
              </a:rPr>
              <a:t>\n\n");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487385" y="3196822"/>
            <a:ext cx="43942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_exit(1);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18193" y="3347066"/>
            <a:ext cx="3156585" cy="2686685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R="2990850" algn="r">
              <a:lnSpc>
                <a:spcPct val="100000"/>
              </a:lnSpc>
              <a:spcBef>
                <a:spcPts val="520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}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R="3013075" algn="r">
              <a:lnSpc>
                <a:spcPct val="100000"/>
              </a:lnSpc>
              <a:spcBef>
                <a:spcPts val="420"/>
              </a:spcBef>
            </a:pPr>
            <a:r>
              <a:rPr sz="1000" spc="229" dirty="0">
                <a:latin typeface="Times New Roman" panose="02020603050405020304"/>
                <a:cs typeface="Times New Roman" panose="02020603050405020304"/>
              </a:rPr>
              <a:t>/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*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40005">
              <a:lnSpc>
                <a:spcPct val="100000"/>
              </a:lnSpc>
              <a:spcBef>
                <a:spcPts val="405"/>
              </a:spcBef>
            </a:pP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*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parent</a:t>
            </a: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process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40005">
              <a:lnSpc>
                <a:spcPct val="100000"/>
              </a:lnSpc>
              <a:spcBef>
                <a:spcPts val="410"/>
              </a:spcBef>
            </a:pPr>
            <a:r>
              <a:rPr sz="1000" spc="85" dirty="0">
                <a:latin typeface="Times New Roman" panose="02020603050405020304"/>
                <a:cs typeface="Times New Roman" panose="02020603050405020304"/>
              </a:rPr>
              <a:t>*/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>
              <a:lnSpc>
                <a:spcPct val="100000"/>
              </a:lnSpc>
              <a:spcBef>
                <a:spcPts val="410"/>
              </a:spcBef>
            </a:pP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else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>
              <a:lnSpc>
                <a:spcPct val="100000"/>
              </a:lnSpc>
              <a:spcBef>
                <a:spcPts val="405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{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81610" marR="459105">
              <a:lnSpc>
                <a:spcPct val="134000"/>
              </a:lnSpc>
              <a:spcBef>
                <a:spcPts val="15"/>
              </a:spcBef>
            </a:pP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printf("\nParent: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created </a:t>
            </a:r>
            <a:r>
              <a:rPr sz="1000" spc="-85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1000" dirty="0">
                <a:latin typeface="Times New Roman" panose="02020603050405020304"/>
                <a:cs typeface="Times New Roman" panose="02020603050405020304"/>
              </a:rPr>
              <a:t>process.\n\n"); 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printf("Parent: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child's pid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is: </a:t>
            </a:r>
            <a:r>
              <a:rPr sz="1000" spc="30" dirty="0">
                <a:latin typeface="Times New Roman" panose="02020603050405020304"/>
                <a:cs typeface="Times New Roman" panose="02020603050405020304"/>
              </a:rPr>
              <a:t>%d\n\n",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child_pid); 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system("ps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-acefl </a:t>
            </a:r>
            <a:r>
              <a:rPr sz="1000" spc="290" dirty="0">
                <a:latin typeface="Times New Roman" panose="02020603050405020304"/>
                <a:cs typeface="Times New Roman" panose="02020603050405020304"/>
              </a:rPr>
              <a:t>|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grep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ercal");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printf("\n </a:t>
            </a:r>
            <a:r>
              <a:rPr sz="1000" spc="30" dirty="0">
                <a:latin typeface="Times New Roman" panose="02020603050405020304"/>
                <a:cs typeface="Times New Roman" panose="02020603050405020304"/>
              </a:rPr>
              <a:t>\n"); 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wait(&amp;status); </a:t>
            </a:r>
            <a:r>
              <a:rPr sz="1000" spc="90" dirty="0">
                <a:latin typeface="Times New Roman" panose="02020603050405020304"/>
                <a:cs typeface="Times New Roman" panose="02020603050405020304"/>
              </a:rPr>
              <a:t>/*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can </a:t>
            </a:r>
            <a:r>
              <a:rPr sz="1000" spc="-60" dirty="0">
                <a:latin typeface="Times New Roman" panose="02020603050405020304"/>
                <a:cs typeface="Times New Roman" panose="02020603050405020304"/>
              </a:rPr>
              <a:t>use wait(NULL)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since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exit</a:t>
            </a:r>
            <a:r>
              <a:rPr sz="1000" spc="-1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50" dirty="0">
                <a:latin typeface="Times New Roman" panose="02020603050405020304"/>
                <a:cs typeface="Times New Roman" panose="02020603050405020304"/>
              </a:rPr>
              <a:t>status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684530">
              <a:lnSpc>
                <a:spcPct val="100000"/>
              </a:lnSpc>
              <a:spcBef>
                <a:spcPts val="405"/>
              </a:spcBef>
            </a:pPr>
            <a:r>
              <a:rPr sz="1000" spc="-45" dirty="0">
                <a:latin typeface="Times New Roman" panose="02020603050405020304"/>
                <a:cs typeface="Times New Roman" panose="02020603050405020304"/>
              </a:rPr>
              <a:t>from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1000" spc="-35" dirty="0">
                <a:latin typeface="Times New Roman" panose="02020603050405020304"/>
                <a:cs typeface="Times New Roman" panose="02020603050405020304"/>
              </a:rPr>
              <a:t>used.</a:t>
            </a:r>
            <a:r>
              <a:rPr sz="10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80" dirty="0">
                <a:latin typeface="Times New Roman" panose="02020603050405020304"/>
                <a:cs typeface="Times New Roman" panose="02020603050405020304"/>
              </a:rPr>
              <a:t>*/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181610">
              <a:lnSpc>
                <a:spcPct val="100000"/>
              </a:lnSpc>
              <a:spcBef>
                <a:spcPts val="420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printf("\n </a:t>
            </a:r>
            <a:r>
              <a:rPr sz="1000" spc="-30" dirty="0">
                <a:latin typeface="Times New Roman" panose="02020603050405020304"/>
                <a:cs typeface="Times New Roman" panose="02020603050405020304"/>
              </a:rPr>
              <a:t>Parent: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my </a:t>
            </a:r>
            <a:r>
              <a:rPr sz="1000" spc="-55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is </a:t>
            </a:r>
            <a:r>
              <a:rPr sz="1000" spc="-40" dirty="0">
                <a:latin typeface="Times New Roman" panose="02020603050405020304"/>
                <a:cs typeface="Times New Roman" panose="02020603050405020304"/>
              </a:rPr>
              <a:t>dead. </a:t>
            </a:r>
            <a:r>
              <a:rPr sz="1000" spc="-75" dirty="0">
                <a:latin typeface="Times New Roman" panose="02020603050405020304"/>
                <a:cs typeface="Times New Roman" panose="02020603050405020304"/>
              </a:rPr>
              <a:t>I </a:t>
            </a:r>
            <a:r>
              <a:rPr sz="1000" spc="-80" dirty="0">
                <a:latin typeface="Times New Roman" panose="02020603050405020304"/>
                <a:cs typeface="Times New Roman" panose="02020603050405020304"/>
              </a:rPr>
              <a:t>am </a:t>
            </a:r>
            <a:r>
              <a:rPr sz="1000" spc="-65" dirty="0">
                <a:latin typeface="Times New Roman" panose="02020603050405020304"/>
                <a:cs typeface="Times New Roman" panose="02020603050405020304"/>
              </a:rPr>
              <a:t>going </a:t>
            </a: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000" spc="-15" dirty="0">
                <a:latin typeface="Times New Roman" panose="02020603050405020304"/>
                <a:cs typeface="Times New Roman" panose="02020603050405020304"/>
              </a:rPr>
              <a:t>leave.\n </a:t>
            </a:r>
            <a:r>
              <a:rPr sz="1000" spc="85" dirty="0">
                <a:latin typeface="Times New Roman" panose="02020603050405020304"/>
                <a:cs typeface="Times New Roman" panose="02020603050405020304"/>
              </a:rPr>
              <a:t>\n</a:t>
            </a:r>
            <a:r>
              <a:rPr sz="10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5" dirty="0">
                <a:latin typeface="Times New Roman" panose="02020603050405020304"/>
                <a:cs typeface="Times New Roman" panose="02020603050405020304"/>
              </a:rPr>
              <a:t>");</a:t>
            </a:r>
            <a:endParaRPr sz="1000">
              <a:latin typeface="Times New Roman" panose="02020603050405020304"/>
              <a:cs typeface="Times New Roman" panose="02020603050405020304"/>
            </a:endParaRPr>
          </a:p>
          <a:p>
            <a:pPr marL="95885">
              <a:lnSpc>
                <a:spcPct val="100000"/>
              </a:lnSpc>
              <a:spcBef>
                <a:spcPts val="410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}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401997" y="6264605"/>
            <a:ext cx="43942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15" dirty="0">
                <a:latin typeface="Times New Roman" panose="02020603050405020304"/>
                <a:cs typeface="Times New Roman" panose="02020603050405020304"/>
              </a:rPr>
              <a:t>return</a:t>
            </a:r>
            <a:r>
              <a:rPr sz="1000" spc="-11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000" spc="-20" dirty="0">
                <a:latin typeface="Times New Roman" panose="02020603050405020304"/>
                <a:cs typeface="Times New Roman" panose="02020603050405020304"/>
              </a:rPr>
              <a:t>0;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18193" y="6468848"/>
            <a:ext cx="8636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latin typeface="Times New Roman" panose="02020603050405020304"/>
                <a:cs typeface="Times New Roman" panose="02020603050405020304"/>
              </a:rPr>
              <a:t>}</a:t>
            </a:r>
            <a:endParaRPr sz="100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1093625" y="154983"/>
            <a:ext cx="721169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579370" algn="l"/>
              </a:tabLst>
            </a:pPr>
            <a:r>
              <a:rPr spc="-295" dirty="0"/>
              <a:t>Example--	</a:t>
            </a:r>
            <a:r>
              <a:rPr spc="-355" dirty="0"/>
              <a:t>fork, </a:t>
            </a:r>
            <a:r>
              <a:rPr spc="-385" dirty="0"/>
              <a:t>exec, </a:t>
            </a:r>
            <a:r>
              <a:rPr spc="-350" dirty="0"/>
              <a:t>wait,</a:t>
            </a:r>
            <a:r>
              <a:rPr spc="-15" dirty="0"/>
              <a:t> </a:t>
            </a:r>
            <a:r>
              <a:rPr spc="-345" dirty="0"/>
              <a:t>Exit</a:t>
            </a:r>
            <a:endParaRPr spc="-34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238633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CPU</a:t>
            </a:r>
            <a:r>
              <a:rPr spc="-335" dirty="0"/>
              <a:t> </a:t>
            </a:r>
            <a:r>
              <a:rPr spc="-160" dirty="0"/>
              <a:t>State</a:t>
            </a:r>
            <a:endParaRPr spc="-16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12312"/>
            <a:ext cx="5850890" cy="2870835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3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CPU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registers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contain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50" dirty="0">
                <a:latin typeface="Times New Roman" panose="02020603050405020304"/>
                <a:cs typeface="Times New Roman" panose="02020603050405020304"/>
              </a:rPr>
              <a:t>current</a:t>
            </a:r>
            <a:r>
              <a:rPr sz="305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state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50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Status </a:t>
            </a: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Word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(PSW): </a:t>
            </a:r>
            <a:r>
              <a:rPr sz="2650" spc="-135" dirty="0">
                <a:latin typeface="Times New Roman" panose="02020603050405020304"/>
                <a:cs typeface="Times New Roman" panose="02020603050405020304"/>
              </a:rPr>
              <a:t>includes</a:t>
            </a:r>
            <a:r>
              <a:rPr sz="2650" spc="-3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bits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Instruction </a:t>
            </a: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Register</a:t>
            </a:r>
            <a:r>
              <a:rPr sz="265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(IR):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14" dirty="0">
                <a:latin typeface="Times New Roman" panose="02020603050405020304"/>
                <a:cs typeface="Times New Roman" panose="02020603050405020304"/>
              </a:rPr>
              <a:t>Program 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Counter</a:t>
            </a:r>
            <a:r>
              <a:rPr sz="265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0" dirty="0">
                <a:latin typeface="Times New Roman" panose="02020603050405020304"/>
                <a:cs typeface="Times New Roman" panose="02020603050405020304"/>
              </a:rPr>
              <a:t>(PC):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Stack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Pointer</a:t>
            </a:r>
            <a:r>
              <a:rPr sz="2650" spc="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(SP):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615950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616585" algn="l"/>
              </a:tabLst>
            </a:pP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General </a:t>
            </a: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purpose</a:t>
            </a:r>
            <a:r>
              <a:rPr sz="265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85" dirty="0">
                <a:latin typeface="Times New Roman" panose="02020603050405020304"/>
                <a:cs typeface="Times New Roman" panose="02020603050405020304"/>
              </a:rPr>
              <a:t>registers: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551249"/>
            <a:ext cx="414401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Example </a:t>
            </a:r>
            <a:r>
              <a:rPr spc="-235" dirty="0"/>
              <a:t>of </a:t>
            </a:r>
            <a:r>
              <a:rPr spc="-315" dirty="0"/>
              <a:t>fork(</a:t>
            </a:r>
            <a:r>
              <a:rPr spc="-430" dirty="0"/>
              <a:t> </a:t>
            </a:r>
            <a:r>
              <a:rPr spc="-325" dirty="0"/>
              <a:t>)</a:t>
            </a:r>
            <a:endParaRPr spc="-325" dirty="0"/>
          </a:p>
        </p:txBody>
      </p:sp>
      <p:sp>
        <p:nvSpPr>
          <p:cNvPr id="3" name="object 3"/>
          <p:cNvSpPr txBox="1"/>
          <p:nvPr/>
        </p:nvSpPr>
        <p:spPr>
          <a:xfrm>
            <a:off x="1093693" y="1736829"/>
            <a:ext cx="7519670" cy="36468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b="1" spc="10" dirty="0">
                <a:latin typeface="Arial" panose="020B0604020202020204"/>
                <a:cs typeface="Arial" panose="020B0604020202020204"/>
              </a:rPr>
              <a:t>int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main(</a:t>
            </a:r>
            <a:r>
              <a:rPr sz="1950" b="1" spc="10" dirty="0">
                <a:latin typeface="Arial" panose="020B0604020202020204"/>
                <a:cs typeface="Arial" panose="020B0604020202020204"/>
              </a:rPr>
              <a:t>int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argc, </a:t>
            </a:r>
            <a:r>
              <a:rPr sz="1950" b="1" spc="15" dirty="0">
                <a:latin typeface="Arial" panose="020B0604020202020204"/>
                <a:cs typeface="Arial" panose="020B0604020202020204"/>
              </a:rPr>
              <a:t>char</a:t>
            </a:r>
            <a:r>
              <a:rPr sz="1950" b="1" spc="-4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**argv)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{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 marR="4764405">
              <a:lnSpc>
                <a:spcPts val="2380"/>
              </a:lnSpc>
              <a:spcBef>
                <a:spcPts val="80"/>
              </a:spcBef>
            </a:pPr>
            <a:r>
              <a:rPr sz="1950" b="1" spc="15" dirty="0">
                <a:latin typeface="Arial" panose="020B0604020202020204"/>
                <a:cs typeface="Arial" panose="020B0604020202020204"/>
              </a:rPr>
              <a:t>char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*name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=</a:t>
            </a:r>
            <a:r>
              <a:rPr sz="1950" spc="-7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argv[0];  </a:t>
            </a:r>
            <a:r>
              <a:rPr sz="1950" b="1" spc="10" dirty="0">
                <a:latin typeface="Arial" panose="020B0604020202020204"/>
                <a:cs typeface="Arial" panose="020B0604020202020204"/>
              </a:rPr>
              <a:t>int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child_pid =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fork();  </a:t>
            </a:r>
            <a:r>
              <a:rPr sz="1950" b="1" spc="5" dirty="0">
                <a:latin typeface="Arial" panose="020B0604020202020204"/>
                <a:cs typeface="Arial" panose="020B0604020202020204"/>
              </a:rPr>
              <a:t>if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(child_pid ==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0)</a:t>
            </a:r>
            <a:r>
              <a:rPr sz="1950" spc="-6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{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571500">
              <a:lnSpc>
                <a:spcPts val="2280"/>
              </a:lnSpc>
            </a:pPr>
            <a:r>
              <a:rPr sz="1950" spc="10" dirty="0">
                <a:latin typeface="Arial" panose="020B0604020202020204"/>
                <a:cs typeface="Arial" panose="020B0604020202020204"/>
              </a:rPr>
              <a:t>printf(“Child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of 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%s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sees PID of</a:t>
            </a:r>
            <a:r>
              <a:rPr sz="1950" spc="-10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%d\n”,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339850">
              <a:lnSpc>
                <a:spcPct val="100000"/>
              </a:lnSpc>
              <a:spcBef>
                <a:spcPts val="4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name,</a:t>
            </a:r>
            <a:r>
              <a:rPr sz="1950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child_pid);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571500">
              <a:lnSpc>
                <a:spcPct val="100000"/>
              </a:lnSpc>
              <a:spcBef>
                <a:spcPts val="35"/>
              </a:spcBef>
            </a:pPr>
            <a:r>
              <a:rPr sz="1950" b="1" spc="10" dirty="0">
                <a:latin typeface="Arial" panose="020B0604020202020204"/>
                <a:cs typeface="Arial" panose="020B0604020202020204"/>
              </a:rPr>
              <a:t>return</a:t>
            </a:r>
            <a:r>
              <a:rPr sz="1950" b="1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0;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>
              <a:lnSpc>
                <a:spcPct val="100000"/>
              </a:lnSpc>
              <a:spcBef>
                <a:spcPts val="35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} </a:t>
            </a:r>
            <a:r>
              <a:rPr sz="1950" b="1" spc="10" dirty="0">
                <a:latin typeface="Arial" panose="020B0604020202020204"/>
                <a:cs typeface="Arial" panose="020B0604020202020204"/>
              </a:rPr>
              <a:t>else</a:t>
            </a:r>
            <a:r>
              <a:rPr sz="1950" b="1" spc="-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{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571500">
              <a:lnSpc>
                <a:spcPct val="100000"/>
              </a:lnSpc>
              <a:spcBef>
                <a:spcPts val="35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printf(“I 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am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the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parent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%s. My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child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is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%d\n”, name,</a:t>
            </a:r>
            <a:r>
              <a:rPr sz="1950" spc="-8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child_pid);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571500">
              <a:lnSpc>
                <a:spcPct val="100000"/>
              </a:lnSpc>
              <a:spcBef>
                <a:spcPts val="35"/>
              </a:spcBef>
            </a:pPr>
            <a:r>
              <a:rPr sz="1950" b="1" spc="10" dirty="0">
                <a:latin typeface="Arial" panose="020B0604020202020204"/>
                <a:cs typeface="Arial" panose="020B0604020202020204"/>
              </a:rPr>
              <a:t>return</a:t>
            </a:r>
            <a:r>
              <a:rPr sz="1950" b="1" spc="-1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0;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291465">
              <a:lnSpc>
                <a:spcPct val="100000"/>
              </a:lnSpc>
              <a:spcBef>
                <a:spcPts val="4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}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123741" y="5362411"/>
            <a:ext cx="842010" cy="0"/>
          </a:xfrm>
          <a:custGeom>
            <a:avLst/>
            <a:gdLst/>
            <a:ahLst/>
            <a:cxnLst/>
            <a:rect l="l" t="t" r="r" b="b"/>
            <a:pathLst>
              <a:path w="842010">
                <a:moveTo>
                  <a:pt x="0" y="0"/>
                </a:moveTo>
                <a:lnTo>
                  <a:pt x="841419" y="0"/>
                </a:lnTo>
              </a:path>
            </a:pathLst>
          </a:custGeom>
          <a:ln w="15841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093693" y="5357810"/>
            <a:ext cx="109855" cy="3276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spc="10" dirty="0">
                <a:latin typeface="Arial" panose="020B0604020202020204"/>
                <a:cs typeface="Arial" panose="020B0604020202020204"/>
              </a:rPr>
              <a:t>}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11198" y="5357810"/>
            <a:ext cx="4412615" cy="93091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950" spc="25" dirty="0">
                <a:latin typeface="Arial" panose="020B0604020202020204"/>
                <a:cs typeface="Arial" panose="020B0604020202020204"/>
              </a:rPr>
              <a:t>%</a:t>
            </a:r>
            <a:r>
              <a:rPr sz="1950" spc="-15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./forktest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950" spc="15" dirty="0">
                <a:latin typeface="Arial" panose="020B0604020202020204"/>
                <a:cs typeface="Arial" panose="020B0604020202020204"/>
              </a:rPr>
              <a:t>Child of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forktest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sees PID of</a:t>
            </a:r>
            <a:r>
              <a:rPr sz="1950" spc="-130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0</a:t>
            </a:r>
            <a:endParaRPr sz="1950">
              <a:latin typeface="Arial" panose="020B0604020202020204"/>
              <a:cs typeface="Arial" panose="020B0604020202020204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950" spc="5" dirty="0">
                <a:latin typeface="Arial" panose="020B0604020202020204"/>
                <a:cs typeface="Arial" panose="020B0604020202020204"/>
              </a:rPr>
              <a:t>I </a:t>
            </a:r>
            <a:r>
              <a:rPr sz="1950" spc="20" dirty="0">
                <a:latin typeface="Arial" panose="020B0604020202020204"/>
                <a:cs typeface="Arial" panose="020B0604020202020204"/>
              </a:rPr>
              <a:t>am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the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parent forktest. </a:t>
            </a:r>
            <a:r>
              <a:rPr sz="1950" spc="15" dirty="0">
                <a:latin typeface="Arial" panose="020B0604020202020204"/>
                <a:cs typeface="Arial" panose="020B0604020202020204"/>
              </a:rPr>
              <a:t>My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child </a:t>
            </a:r>
            <a:r>
              <a:rPr sz="1950" spc="5" dirty="0">
                <a:latin typeface="Arial" panose="020B0604020202020204"/>
                <a:cs typeface="Arial" panose="020B0604020202020204"/>
              </a:rPr>
              <a:t>is</a:t>
            </a:r>
            <a:r>
              <a:rPr sz="1950" spc="-114" dirty="0">
                <a:latin typeface="Arial" panose="020B0604020202020204"/>
                <a:cs typeface="Arial" panose="020B0604020202020204"/>
              </a:rPr>
              <a:t> </a:t>
            </a:r>
            <a:r>
              <a:rPr sz="1950" spc="10" dirty="0">
                <a:latin typeface="Arial" panose="020B0604020202020204"/>
                <a:cs typeface="Arial" panose="020B0604020202020204"/>
              </a:rPr>
              <a:t>486</a:t>
            </a:r>
            <a:endParaRPr sz="195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9" name="object 9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630448"/>
            <a:ext cx="542353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15" dirty="0"/>
              <a:t>Fork </a:t>
            </a:r>
            <a:r>
              <a:rPr dirty="0"/>
              <a:t>+ </a:t>
            </a:r>
            <a:r>
              <a:rPr spc="-290" dirty="0"/>
              <a:t>Exec </a:t>
            </a:r>
            <a:r>
              <a:rPr spc="965" dirty="0"/>
              <a:t>–</a:t>
            </a:r>
            <a:r>
              <a:rPr spc="-385" dirty="0"/>
              <a:t> </a:t>
            </a:r>
            <a:r>
              <a:rPr spc="-254" dirty="0"/>
              <a:t>shell-like</a:t>
            </a:r>
            <a:endParaRPr spc="-254" dirty="0"/>
          </a:p>
        </p:txBody>
      </p:sp>
      <p:sp>
        <p:nvSpPr>
          <p:cNvPr id="3" name="object 3"/>
          <p:cNvSpPr txBox="1"/>
          <p:nvPr/>
        </p:nvSpPr>
        <p:spPr>
          <a:xfrm>
            <a:off x="1143000" y="1327150"/>
            <a:ext cx="6430010" cy="54381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750" b="1" spc="25" dirty="0">
                <a:latin typeface="Times New Roman" panose="02020603050405020304"/>
                <a:cs typeface="Times New Roman" panose="02020603050405020304"/>
              </a:rPr>
              <a:t>int </a:t>
            </a: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main(</a:t>
            </a:r>
            <a:r>
              <a:rPr sz="1750" b="1" spc="-45" dirty="0">
                <a:latin typeface="Times New Roman" panose="02020603050405020304"/>
                <a:cs typeface="Times New Roman" panose="02020603050405020304"/>
              </a:rPr>
              <a:t>int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argc, </a:t>
            </a:r>
            <a:r>
              <a:rPr sz="1750" b="1" spc="-20" dirty="0">
                <a:latin typeface="Times New Roman" panose="02020603050405020304"/>
                <a:cs typeface="Times New Roman" panose="02020603050405020304"/>
              </a:rPr>
              <a:t>char</a:t>
            </a:r>
            <a:r>
              <a:rPr sz="1750" b="1" spc="-2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85" dirty="0">
                <a:latin typeface="Times New Roman" panose="02020603050405020304"/>
                <a:cs typeface="Times New Roman" panose="02020603050405020304"/>
              </a:rPr>
              <a:t>**argv)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{ </a:t>
            </a:r>
            <a:r>
              <a:rPr sz="1750" b="1" spc="-20" dirty="0">
                <a:latin typeface="Times New Roman" panose="02020603050405020304"/>
                <a:cs typeface="Times New Roman" panose="02020603050405020304"/>
              </a:rPr>
              <a:t>char</a:t>
            </a:r>
            <a:r>
              <a:rPr sz="1750" b="1" spc="-1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90" dirty="0">
                <a:latin typeface="Times New Roman" panose="02020603050405020304"/>
                <a:cs typeface="Times New Roman" panose="02020603050405020304"/>
              </a:rPr>
              <a:t>*argvNew[5];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215265">
              <a:lnSpc>
                <a:spcPct val="100000"/>
              </a:lnSpc>
              <a:spcBef>
                <a:spcPts val="10"/>
              </a:spcBef>
            </a:pPr>
            <a:r>
              <a:rPr sz="1750" b="1" spc="25" dirty="0">
                <a:latin typeface="Times New Roman" panose="02020603050405020304"/>
                <a:cs typeface="Times New Roman" panose="02020603050405020304"/>
              </a:rPr>
              <a:t>int</a:t>
            </a:r>
            <a:r>
              <a:rPr sz="1750" b="1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pid;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417830" marR="2257425" indent="-203200">
              <a:lnSpc>
                <a:spcPct val="101000"/>
              </a:lnSpc>
            </a:pPr>
            <a:r>
              <a:rPr sz="1750" b="1" spc="-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((pid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fork())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&lt; 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0) </a:t>
            </a:r>
            <a:endParaRPr sz="1750" spc="-60" dirty="0">
              <a:latin typeface="Times New Roman" panose="02020603050405020304"/>
              <a:cs typeface="Times New Roman" panose="02020603050405020304"/>
            </a:endParaRPr>
          </a:p>
          <a:p>
            <a:pPr marL="417830" marR="2257425" indent="-203200">
              <a:lnSpc>
                <a:spcPct val="101000"/>
              </a:lnSpc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{  </a:t>
            </a:r>
            <a:endParaRPr sz="1750" spc="5" dirty="0">
              <a:latin typeface="Times New Roman" panose="02020603050405020304"/>
              <a:cs typeface="Times New Roman" panose="02020603050405020304"/>
            </a:endParaRPr>
          </a:p>
          <a:p>
            <a:pPr marL="417830" marR="2257425" indent="-203200">
              <a:lnSpc>
                <a:spcPct val="101000"/>
              </a:lnSpc>
            </a:pP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printf( </a:t>
            </a:r>
            <a:r>
              <a:rPr sz="1750" spc="-75" dirty="0">
                <a:latin typeface="Times New Roman" panose="02020603050405020304"/>
                <a:cs typeface="Times New Roman" panose="02020603050405020304"/>
              </a:rPr>
              <a:t>"Fork</a:t>
            </a:r>
            <a:r>
              <a:rPr lang="en-US" sz="17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5" dirty="0">
                <a:latin typeface="Times New Roman" panose="02020603050405020304"/>
                <a:cs typeface="Times New Roman" panose="02020603050405020304"/>
              </a:rPr>
              <a:t>error\n“);  </a:t>
            </a:r>
            <a:endParaRPr sz="1750" spc="5" dirty="0">
              <a:latin typeface="Times New Roman" panose="02020603050405020304"/>
              <a:cs typeface="Times New Roman" panose="02020603050405020304"/>
            </a:endParaRPr>
          </a:p>
          <a:p>
            <a:pPr marL="417830" marR="2257425" indent="-203200">
              <a:lnSpc>
                <a:spcPct val="101000"/>
              </a:lnSpc>
            </a:pPr>
            <a:r>
              <a:rPr sz="1750" b="1" spc="20" dirty="0">
                <a:latin typeface="Times New Roman" panose="02020603050405020304"/>
                <a:cs typeface="Times New Roman" panose="02020603050405020304"/>
              </a:rPr>
              <a:t>exit(1</a:t>
            </a:r>
            <a:r>
              <a:rPr sz="1750" spc="20" dirty="0">
                <a:latin typeface="Times New Roman" panose="02020603050405020304"/>
                <a:cs typeface="Times New Roman" panose="02020603050405020304"/>
              </a:rPr>
              <a:t>);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620395" marR="977900" indent="-405765">
              <a:lnSpc>
                <a:spcPct val="101000"/>
              </a:lnSpc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}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b="1" spc="20" dirty="0">
                <a:latin typeface="Times New Roman" panose="02020603050405020304"/>
                <a:cs typeface="Times New Roman" panose="02020603050405020304"/>
              </a:rPr>
              <a:t>else</a:t>
            </a:r>
            <a:r>
              <a:rPr sz="1750" b="1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b="1" spc="-5" dirty="0">
                <a:latin typeface="Times New Roman" panose="02020603050405020304"/>
                <a:cs typeface="Times New Roman" panose="02020603050405020304"/>
              </a:rPr>
              <a:t>if</a:t>
            </a:r>
            <a:r>
              <a:rPr sz="1750" b="1" spc="-6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65" dirty="0">
                <a:latin typeface="Times New Roman" panose="02020603050405020304"/>
                <a:cs typeface="Times New Roman" panose="02020603050405020304"/>
              </a:rPr>
              <a:t>(pid</a:t>
            </a:r>
            <a:r>
              <a:rPr sz="175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180" dirty="0">
                <a:latin typeface="Times New Roman" panose="02020603050405020304"/>
                <a:cs typeface="Times New Roman" panose="02020603050405020304"/>
              </a:rPr>
              <a:t>==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0)</a:t>
            </a:r>
            <a:r>
              <a:rPr sz="1750" spc="-20" dirty="0">
                <a:latin typeface="Times New Roman" panose="02020603050405020304"/>
                <a:cs typeface="Times New Roman" panose="02020603050405020304"/>
              </a:rPr>
              <a:t> </a:t>
            </a:r>
            <a:endParaRPr sz="1750" spc="-20" dirty="0">
              <a:latin typeface="Times New Roman" panose="02020603050405020304"/>
              <a:cs typeface="Times New Roman" panose="02020603050405020304"/>
            </a:endParaRPr>
          </a:p>
          <a:p>
            <a:pPr marL="620395" marR="977900" indent="-405765">
              <a:lnSpc>
                <a:spcPct val="101000"/>
              </a:lnSpc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{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160" dirty="0">
                <a:latin typeface="Times New Roman" panose="02020603050405020304"/>
                <a:cs typeface="Times New Roman" panose="02020603050405020304"/>
              </a:rPr>
              <a:t>/*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child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process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155" dirty="0">
                <a:latin typeface="Times New Roman" panose="02020603050405020304"/>
                <a:cs typeface="Times New Roman" panose="02020603050405020304"/>
              </a:rPr>
              <a:t>*/  </a:t>
            </a:r>
            <a:endParaRPr sz="1750" spc="155" dirty="0">
              <a:latin typeface="Times New Roman" panose="02020603050405020304"/>
              <a:cs typeface="Times New Roman" panose="02020603050405020304"/>
            </a:endParaRPr>
          </a:p>
          <a:p>
            <a:pPr marL="620395" marR="977900" indent="-405765">
              <a:lnSpc>
                <a:spcPct val="101000"/>
              </a:lnSpc>
            </a:pP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argvNew[0]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= </a:t>
            </a:r>
            <a:r>
              <a:rPr sz="1750" spc="35" dirty="0">
                <a:latin typeface="Times New Roman" panose="02020603050405020304"/>
                <a:cs typeface="Times New Roman" panose="02020603050405020304"/>
              </a:rPr>
              <a:t>"/bin/ls";  </a:t>
            </a: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argvNew[1]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=</a:t>
            </a:r>
            <a:r>
              <a:rPr sz="175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15" dirty="0">
                <a:latin typeface="Times New Roman" panose="02020603050405020304"/>
                <a:cs typeface="Times New Roman" panose="02020603050405020304"/>
              </a:rPr>
              <a:t>"-l";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620395">
              <a:lnSpc>
                <a:spcPct val="100000"/>
              </a:lnSpc>
              <a:spcBef>
                <a:spcPts val="10"/>
              </a:spcBef>
            </a:pP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argvNew[2]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=</a:t>
            </a:r>
            <a:r>
              <a:rPr sz="1750" spc="-2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105" dirty="0">
                <a:latin typeface="Times New Roman" panose="02020603050405020304"/>
                <a:cs typeface="Times New Roman" panose="02020603050405020304"/>
              </a:rPr>
              <a:t>NULL;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822960" marR="5080" indent="-203200">
              <a:lnSpc>
                <a:spcPct val="101000"/>
              </a:lnSpc>
            </a:pPr>
            <a:r>
              <a:rPr sz="1750" b="1" spc="-5" dirty="0">
                <a:latin typeface="Times New Roman" panose="02020603050405020304"/>
                <a:cs typeface="Times New Roman" panose="02020603050405020304"/>
              </a:rPr>
              <a:t>if </a:t>
            </a:r>
            <a:r>
              <a:rPr sz="1750" spc="-85" dirty="0">
                <a:latin typeface="Times New Roman" panose="02020603050405020304"/>
                <a:cs typeface="Times New Roman" panose="02020603050405020304"/>
              </a:rPr>
              <a:t>(execve(argvNew[0], </a:t>
            </a: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argvNew, </a:t>
            </a:r>
            <a:r>
              <a:rPr sz="1750" spc="-70" dirty="0">
                <a:latin typeface="Times New Roman" panose="02020603050405020304"/>
                <a:cs typeface="Times New Roman" panose="02020603050405020304"/>
              </a:rPr>
              <a:t>environ) </a:t>
            </a:r>
            <a:r>
              <a:rPr sz="1750" spc="185" dirty="0">
                <a:latin typeface="Times New Roman" panose="02020603050405020304"/>
                <a:cs typeface="Times New Roman" panose="02020603050405020304"/>
              </a:rPr>
              <a:t>&lt;</a:t>
            </a:r>
            <a:r>
              <a:rPr sz="1750" spc="-20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0) </a:t>
            </a:r>
            <a:endParaRPr sz="1750" spc="-50" dirty="0">
              <a:latin typeface="Times New Roman" panose="02020603050405020304"/>
              <a:cs typeface="Times New Roman" panose="02020603050405020304"/>
            </a:endParaRPr>
          </a:p>
          <a:p>
            <a:pPr marL="822960" marR="5080" indent="-203200">
              <a:lnSpc>
                <a:spcPct val="101000"/>
              </a:lnSpc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{  </a:t>
            </a:r>
            <a:r>
              <a:rPr sz="1750" spc="-45" dirty="0">
                <a:latin typeface="Times New Roman" panose="02020603050405020304"/>
                <a:cs typeface="Times New Roman" panose="02020603050405020304"/>
              </a:rPr>
              <a:t>printf( </a:t>
            </a: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"Execve</a:t>
            </a:r>
            <a:r>
              <a:rPr sz="17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5" dirty="0">
                <a:latin typeface="Times New Roman" panose="02020603050405020304"/>
                <a:cs typeface="Times New Roman" panose="02020603050405020304"/>
              </a:rPr>
              <a:t>error\n“);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822960">
              <a:lnSpc>
                <a:spcPct val="100000"/>
              </a:lnSpc>
              <a:spcBef>
                <a:spcPts val="15"/>
              </a:spcBef>
            </a:pPr>
            <a:r>
              <a:rPr sz="1750" b="1" spc="20" dirty="0">
                <a:latin typeface="Times New Roman" panose="02020603050405020304"/>
                <a:cs typeface="Times New Roman" panose="02020603050405020304"/>
              </a:rPr>
              <a:t>exit(1</a:t>
            </a:r>
            <a:r>
              <a:rPr sz="1750" spc="20" dirty="0">
                <a:latin typeface="Times New Roman" panose="02020603050405020304"/>
                <a:cs typeface="Times New Roman" panose="02020603050405020304"/>
              </a:rPr>
              <a:t>);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620395">
              <a:lnSpc>
                <a:spcPct val="100000"/>
              </a:lnSpc>
              <a:spcBef>
                <a:spcPts val="10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}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215265">
              <a:lnSpc>
                <a:spcPct val="100000"/>
              </a:lnSpc>
              <a:spcBef>
                <a:spcPts val="10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} </a:t>
            </a:r>
            <a:r>
              <a:rPr sz="1750" b="1" spc="20" dirty="0">
                <a:latin typeface="Times New Roman" panose="02020603050405020304"/>
                <a:cs typeface="Times New Roman" panose="02020603050405020304"/>
              </a:rPr>
              <a:t>else </a:t>
            </a:r>
            <a:endParaRPr sz="1750" b="1" spc="20" dirty="0">
              <a:latin typeface="Times New Roman" panose="02020603050405020304"/>
              <a:cs typeface="Times New Roman" panose="02020603050405020304"/>
            </a:endParaRPr>
          </a:p>
          <a:p>
            <a:pPr marL="215265">
              <a:lnSpc>
                <a:spcPct val="100000"/>
              </a:lnSpc>
              <a:spcBef>
                <a:spcPts val="10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{ </a:t>
            </a:r>
            <a:r>
              <a:rPr sz="1750" spc="160" dirty="0">
                <a:latin typeface="Times New Roman" panose="02020603050405020304"/>
                <a:cs typeface="Times New Roman" panose="02020603050405020304"/>
              </a:rPr>
              <a:t>/*</a:t>
            </a:r>
            <a:r>
              <a:rPr sz="1750" spc="-2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-50" dirty="0">
                <a:latin typeface="Times New Roman" panose="02020603050405020304"/>
                <a:cs typeface="Times New Roman" panose="02020603050405020304"/>
              </a:rPr>
              <a:t>parent </a:t>
            </a:r>
            <a:r>
              <a:rPr sz="1750" spc="155" dirty="0">
                <a:latin typeface="Times New Roman" panose="02020603050405020304"/>
                <a:cs typeface="Times New Roman" panose="02020603050405020304"/>
              </a:rPr>
              <a:t>*/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670560">
              <a:lnSpc>
                <a:spcPct val="100000"/>
              </a:lnSpc>
              <a:spcBef>
                <a:spcPts val="15"/>
              </a:spcBef>
            </a:pP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wait(pid); </a:t>
            </a:r>
            <a:r>
              <a:rPr sz="1750" spc="160" dirty="0">
                <a:latin typeface="Times New Roman" panose="02020603050405020304"/>
                <a:cs typeface="Times New Roman" panose="02020603050405020304"/>
              </a:rPr>
              <a:t>/* </a:t>
            </a:r>
            <a:r>
              <a:rPr sz="1750" spc="-75" dirty="0">
                <a:latin typeface="Times New Roman" panose="02020603050405020304"/>
                <a:cs typeface="Times New Roman" panose="02020603050405020304"/>
              </a:rPr>
              <a:t>wait </a:t>
            </a:r>
            <a:r>
              <a:rPr sz="1750" spc="-60" dirty="0">
                <a:latin typeface="Times New Roman" panose="02020603050405020304"/>
                <a:cs typeface="Times New Roman" panose="02020603050405020304"/>
              </a:rPr>
              <a:t>for </a:t>
            </a:r>
            <a:r>
              <a:rPr sz="1750" spc="-55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1750" spc="-80" dirty="0">
                <a:latin typeface="Times New Roman" panose="02020603050405020304"/>
                <a:cs typeface="Times New Roman" panose="02020603050405020304"/>
              </a:rPr>
              <a:t>child </a:t>
            </a:r>
            <a:r>
              <a:rPr sz="1750" spc="-1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1750" spc="-100" dirty="0">
                <a:latin typeface="Times New Roman" panose="02020603050405020304"/>
                <a:cs typeface="Times New Roman" panose="02020603050405020304"/>
              </a:rPr>
              <a:t>finish</a:t>
            </a:r>
            <a:r>
              <a:rPr sz="1750" spc="-3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750" spc="155" dirty="0">
                <a:latin typeface="Times New Roman" panose="02020603050405020304"/>
                <a:cs typeface="Times New Roman" panose="02020603050405020304"/>
              </a:rPr>
              <a:t>*/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215265">
              <a:lnSpc>
                <a:spcPct val="100000"/>
              </a:lnSpc>
              <a:spcBef>
                <a:spcPts val="10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}</a:t>
            </a:r>
            <a:endParaRPr sz="175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750" spc="5" dirty="0">
                <a:latin typeface="Times New Roman" panose="02020603050405020304"/>
                <a:cs typeface="Times New Roman" panose="02020603050405020304"/>
              </a:rPr>
              <a:t>}</a:t>
            </a:r>
            <a:endParaRPr sz="17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268986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0" dirty="0">
                <a:solidFill>
                  <a:srgbClr val="696464"/>
                </a:solidFill>
              </a:rPr>
              <a:t>R</a:t>
            </a:r>
            <a:r>
              <a:rPr spc="-245" dirty="0">
                <a:solidFill>
                  <a:srgbClr val="696464"/>
                </a:solidFill>
              </a:rPr>
              <a:t>e</a:t>
            </a:r>
            <a:r>
              <a:rPr spc="-400" dirty="0">
                <a:solidFill>
                  <a:srgbClr val="696464"/>
                </a:solidFill>
              </a:rPr>
              <a:t>f</a:t>
            </a:r>
            <a:r>
              <a:rPr spc="-245" dirty="0">
                <a:solidFill>
                  <a:srgbClr val="696464"/>
                </a:solidFill>
              </a:rPr>
              <a:t>e</a:t>
            </a:r>
            <a:r>
              <a:rPr spc="-430" dirty="0">
                <a:solidFill>
                  <a:srgbClr val="696464"/>
                </a:solidFill>
              </a:rPr>
              <a:t>r</a:t>
            </a:r>
            <a:r>
              <a:rPr spc="-245" dirty="0">
                <a:solidFill>
                  <a:srgbClr val="696464"/>
                </a:solidFill>
              </a:rPr>
              <a:t>e</a:t>
            </a:r>
            <a:r>
              <a:rPr spc="-180" dirty="0">
                <a:solidFill>
                  <a:srgbClr val="696464"/>
                </a:solidFill>
              </a:rPr>
              <a:t>n</a:t>
            </a:r>
            <a:r>
              <a:rPr spc="-235" dirty="0">
                <a:solidFill>
                  <a:srgbClr val="696464"/>
                </a:solidFill>
              </a:rPr>
              <a:t>c</a:t>
            </a:r>
            <a:r>
              <a:rPr spc="-245" dirty="0">
                <a:solidFill>
                  <a:srgbClr val="696464"/>
                </a:solidFill>
              </a:rPr>
              <a:t>e</a:t>
            </a:r>
            <a:r>
              <a:rPr spc="145" dirty="0">
                <a:solidFill>
                  <a:srgbClr val="696464"/>
                </a:solidFill>
              </a:rPr>
              <a:t>s</a:t>
            </a:r>
            <a:endParaRPr spc="145" dirty="0">
              <a:solidFill>
                <a:srgbClr val="696464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81020" y="1622492"/>
            <a:ext cx="8335009" cy="459613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325120" indent="-300355">
              <a:lnSpc>
                <a:spcPct val="100000"/>
              </a:lnSpc>
              <a:spcBef>
                <a:spcPts val="43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Operating </a:t>
            </a:r>
            <a:r>
              <a:rPr sz="2650" spc="-175" dirty="0">
                <a:latin typeface="Times New Roman" panose="02020603050405020304"/>
                <a:cs typeface="Times New Roman" panose="02020603050405020304"/>
              </a:rPr>
              <a:t>System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Concepts (Silberschatz, </a:t>
            </a:r>
            <a:r>
              <a:rPr sz="2650" spc="-65" dirty="0">
                <a:latin typeface="Times New Roman" panose="02020603050405020304"/>
                <a:cs typeface="Times New Roman" panose="02020603050405020304"/>
              </a:rPr>
              <a:t>8</a:t>
            </a:r>
            <a:r>
              <a:rPr sz="2625" spc="-97" baseline="25000" dirty="0">
                <a:latin typeface="Times New Roman" panose="02020603050405020304"/>
                <a:cs typeface="Times New Roman" panose="02020603050405020304"/>
              </a:rPr>
              <a:t>th 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edition) </a:t>
            </a:r>
            <a:r>
              <a:rPr sz="2650" spc="-105" dirty="0">
                <a:latin typeface="Times New Roman" panose="02020603050405020304"/>
                <a:cs typeface="Times New Roman" panose="02020603050405020304"/>
              </a:rPr>
              <a:t>Chapter</a:t>
            </a:r>
            <a:r>
              <a:rPr sz="2650" spc="-9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3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indent="-300355">
              <a:lnSpc>
                <a:spcPts val="3010"/>
              </a:lnSpc>
              <a:spcBef>
                <a:spcPts val="34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6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1"/>
              </a:rPr>
              <a:t>http://siber.cankaya.edu.tr/OperatingSystems/ceng328/node87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>
              <a:lnSpc>
                <a:spcPts val="3010"/>
              </a:lnSpc>
            </a:pPr>
            <a:r>
              <a:rPr sz="2650" u="heavy" spc="-6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.html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indent="-300355">
              <a:lnSpc>
                <a:spcPts val="3010"/>
              </a:lnSpc>
              <a:spcBef>
                <a:spcPts val="33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5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2"/>
              </a:rPr>
              <a:t>http://www.personal.kent.edu/~rmuhamma/OpSystems/Myos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>
              <a:lnSpc>
                <a:spcPts val="3010"/>
              </a:lnSpc>
            </a:pPr>
            <a:r>
              <a:rPr sz="2650" u="heavy" spc="-6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/processControl.htm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indent="-300355">
              <a:lnSpc>
                <a:spcPts val="3020"/>
              </a:lnSpc>
              <a:spcBef>
                <a:spcPts val="33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6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3"/>
              </a:rPr>
              <a:t>http://www.tutorialspoint.com/operating_system/os_processes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>
              <a:lnSpc>
                <a:spcPts val="3020"/>
              </a:lnSpc>
            </a:pPr>
            <a:r>
              <a:rPr sz="2650" u="heavy" spc="-5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.htm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indent="-300355">
              <a:lnSpc>
                <a:spcPct val="100000"/>
              </a:lnSpc>
              <a:spcBef>
                <a:spcPts val="32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6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4"/>
              </a:rPr>
              <a:t>http://wiki.answers.com/Q/Explain_process_control_block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indent="-300355">
              <a:lnSpc>
                <a:spcPct val="100000"/>
              </a:lnSpc>
              <a:spcBef>
                <a:spcPts val="33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2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5"/>
              </a:rPr>
              <a:t>http://www.gitam.edu/eresource/comp/gvr(os)/4.2.htm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325120" marR="128270" indent="-300355">
              <a:lnSpc>
                <a:spcPts val="2860"/>
              </a:lnSpc>
              <a:spcBef>
                <a:spcPts val="69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25120" algn="l"/>
                <a:tab pos="325755" algn="l"/>
              </a:tabLst>
            </a:pPr>
            <a:r>
              <a:rPr sz="2650" u="heavy" spc="-3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  <a:hlinkClick r:id="rId6"/>
              </a:rPr>
              <a:t>http://www.sal.ksu.edu/faculty/tim/ossg/Process/p_create.ht </a:t>
            </a:r>
            <a:r>
              <a:rPr sz="2650" u="heavy" spc="-3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u="heavy" spc="-13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Times New Roman" panose="02020603050405020304"/>
                <a:cs typeface="Times New Roman" panose="02020603050405020304"/>
              </a:rPr>
              <a:t>ml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/>
          <p:nvPr/>
        </p:nvSpPr>
        <p:spPr>
          <a:xfrm>
            <a:off x="259079" y="7077995"/>
            <a:ext cx="306070" cy="247015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z="1500" spc="110" dirty="0">
                <a:solidFill>
                  <a:srgbClr val="FFFFFF"/>
                </a:solidFill>
                <a:latin typeface="Trebuchet MS" panose="020B0603020202020204"/>
                <a:cs typeface="Trebuchet MS" panose="020B0603020202020204"/>
              </a:rPr>
            </a:fld>
            <a:endParaRPr sz="1500">
              <a:latin typeface="Trebuchet MS" panose="020B0603020202020204"/>
              <a:cs typeface="Trebuchet MS" panose="020B060302020202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420052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Memory</a:t>
            </a:r>
            <a:r>
              <a:rPr spc="-290" dirty="0"/>
              <a:t> </a:t>
            </a:r>
            <a:r>
              <a:rPr spc="-215" dirty="0"/>
              <a:t>Contents</a:t>
            </a:r>
            <a:endParaRPr spc="-2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4705" marR="5080" indent="-300355">
              <a:lnSpc>
                <a:spcPct val="101000"/>
              </a:lnSpc>
              <a:spcBef>
                <a:spcPts val="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815975" algn="l"/>
              </a:tabLst>
            </a:pPr>
            <a:r>
              <a:rPr spc="-120" dirty="0"/>
              <a:t>Only </a:t>
            </a:r>
            <a:r>
              <a:rPr spc="-229" dirty="0"/>
              <a:t>a </a:t>
            </a:r>
            <a:r>
              <a:rPr spc="-175" dirty="0"/>
              <a:t>small </a:t>
            </a:r>
            <a:r>
              <a:rPr spc="-40" dirty="0"/>
              <a:t>part </a:t>
            </a:r>
            <a:r>
              <a:rPr spc="-165" dirty="0"/>
              <a:t>of an </a:t>
            </a:r>
            <a:r>
              <a:rPr spc="-160" dirty="0"/>
              <a:t>application’s </a:t>
            </a:r>
            <a:r>
              <a:rPr spc="-135" dirty="0"/>
              <a:t>data </a:t>
            </a:r>
            <a:r>
              <a:rPr spc="-175" dirty="0"/>
              <a:t>can </a:t>
            </a:r>
            <a:r>
              <a:rPr spc="-125" dirty="0"/>
              <a:t>be </a:t>
            </a:r>
            <a:r>
              <a:rPr spc="-85" dirty="0"/>
              <a:t>stored </a:t>
            </a:r>
            <a:r>
              <a:rPr spc="-130" dirty="0"/>
              <a:t>in  </a:t>
            </a:r>
            <a:r>
              <a:rPr spc="-80" dirty="0"/>
              <a:t>registers.The </a:t>
            </a:r>
            <a:r>
              <a:rPr spc="-70" dirty="0"/>
              <a:t>rest </a:t>
            </a:r>
            <a:r>
              <a:rPr spc="-185" dirty="0"/>
              <a:t>is </a:t>
            </a:r>
            <a:r>
              <a:rPr spc="-130" dirty="0"/>
              <a:t>in</a:t>
            </a:r>
            <a:r>
              <a:rPr spc="-5" dirty="0"/>
              <a:t> </a:t>
            </a:r>
            <a:r>
              <a:rPr spc="-130" dirty="0"/>
              <a:t>memory.</a:t>
            </a:r>
            <a:endParaRPr spc="-130" dirty="0"/>
          </a:p>
          <a:p>
            <a:pPr marL="814705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815975" algn="l"/>
              </a:tabLst>
            </a:pPr>
            <a:r>
              <a:rPr spc="-210" dirty="0"/>
              <a:t>Typically </a:t>
            </a:r>
            <a:r>
              <a:rPr spc="-140" dirty="0"/>
              <a:t>divided </a:t>
            </a:r>
            <a:r>
              <a:rPr spc="-80" dirty="0"/>
              <a:t>into </a:t>
            </a:r>
            <a:r>
              <a:rPr spc="-229" dirty="0"/>
              <a:t>a </a:t>
            </a:r>
            <a:r>
              <a:rPr spc="-175" dirty="0"/>
              <a:t>few</a:t>
            </a:r>
            <a:r>
              <a:rPr spc="204" dirty="0"/>
              <a:t> </a:t>
            </a:r>
            <a:r>
              <a:rPr spc="-120" dirty="0"/>
              <a:t>segments:</a:t>
            </a:r>
            <a:endParaRPr spc="-120" dirty="0"/>
          </a:p>
          <a:p>
            <a:pPr marL="1118235" lvl="1" indent="-252095">
              <a:lnSpc>
                <a:spcPct val="100000"/>
              </a:lnSpc>
              <a:spcBef>
                <a:spcPts val="51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119505" algn="l"/>
              </a:tabLst>
            </a:pPr>
            <a:r>
              <a:rPr sz="2650" spc="-100" dirty="0">
                <a:latin typeface="Times New Roman" panose="02020603050405020304"/>
                <a:cs typeface="Times New Roman" panose="02020603050405020304"/>
              </a:rPr>
              <a:t>Text/application</a:t>
            </a:r>
            <a:r>
              <a:rPr sz="26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0" dirty="0">
                <a:latin typeface="Times New Roman" panose="02020603050405020304"/>
                <a:cs typeface="Times New Roman" panose="02020603050405020304"/>
              </a:rPr>
              <a:t>code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118235" lvl="1" indent="-252095">
              <a:lnSpc>
                <a:spcPct val="100000"/>
              </a:lnSpc>
              <a:spcBef>
                <a:spcPts val="42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119505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Data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118235" lvl="1" indent="-252095">
              <a:lnSpc>
                <a:spcPct val="100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119505" algn="l"/>
              </a:tabLst>
            </a:pPr>
            <a:r>
              <a:rPr sz="2650" spc="-150" dirty="0">
                <a:latin typeface="Times New Roman" panose="02020603050405020304"/>
                <a:cs typeface="Times New Roman" panose="02020603050405020304"/>
              </a:rPr>
              <a:t>Heap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1118235" lvl="1" indent="-252095">
              <a:lnSpc>
                <a:spcPct val="100000"/>
              </a:lnSpc>
              <a:spcBef>
                <a:spcPts val="43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119505" algn="l"/>
              </a:tabLst>
            </a:pPr>
            <a:r>
              <a:rPr sz="2650" spc="-170" dirty="0">
                <a:latin typeface="Times New Roman" panose="02020603050405020304"/>
                <a:cs typeface="Times New Roman" panose="02020603050405020304"/>
              </a:rPr>
              <a:t>Stack</a:t>
            </a:r>
            <a:endParaRPr sz="2650">
              <a:latin typeface="Times New Roman" panose="02020603050405020304"/>
              <a:cs typeface="Times New Roman" panose="02020603050405020304"/>
            </a:endParaRPr>
          </a:p>
          <a:p>
            <a:pPr marL="814705" indent="-300355">
              <a:lnSpc>
                <a:spcPct val="100000"/>
              </a:lnSpc>
              <a:spcBef>
                <a:spcPts val="62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815975" algn="l"/>
              </a:tabLst>
            </a:pPr>
            <a:r>
              <a:rPr spc="-195" dirty="0"/>
              <a:t>All </a:t>
            </a:r>
            <a:r>
              <a:rPr spc="-80" dirty="0"/>
              <a:t>the </a:t>
            </a:r>
            <a:r>
              <a:rPr spc="-150" dirty="0"/>
              <a:t>addressable </a:t>
            </a:r>
            <a:r>
              <a:rPr spc="-120" dirty="0"/>
              <a:t>memory </a:t>
            </a:r>
            <a:r>
              <a:rPr spc="-75" dirty="0"/>
              <a:t>together </a:t>
            </a:r>
            <a:r>
              <a:rPr spc="-200" dirty="0"/>
              <a:t>is</a:t>
            </a:r>
            <a:r>
              <a:rPr spc="130" dirty="0"/>
              <a:t> </a:t>
            </a:r>
            <a:r>
              <a:rPr spc="-175" dirty="0"/>
              <a:t>called?</a:t>
            </a:r>
            <a:endParaRPr spc="-175" dirty="0"/>
          </a:p>
          <a:p>
            <a:pPr marL="1118235" lvl="1" indent="-252095">
              <a:lnSpc>
                <a:spcPct val="100000"/>
              </a:lnSpc>
              <a:spcBef>
                <a:spcPts val="495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1119505" algn="l"/>
              </a:tabLst>
            </a:pPr>
            <a:r>
              <a:rPr sz="2650" spc="-14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process's </a:t>
            </a:r>
            <a:r>
              <a:rPr sz="2650" spc="-145" dirty="0">
                <a:latin typeface="Times New Roman" panose="02020603050405020304"/>
                <a:cs typeface="Times New Roman" panose="02020603050405020304"/>
              </a:rPr>
              <a:t>address</a:t>
            </a:r>
            <a:r>
              <a:rPr sz="2650" spc="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650" spc="-125" dirty="0">
                <a:latin typeface="Times New Roman" panose="02020603050405020304"/>
                <a:cs typeface="Times New Roman" panose="02020603050405020304"/>
              </a:rPr>
              <a:t>space.</a:t>
            </a:r>
            <a:endParaRPr sz="26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3625" y="872687"/>
            <a:ext cx="299974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0" dirty="0"/>
              <a:t>E</a:t>
            </a:r>
            <a:r>
              <a:rPr spc="-315" dirty="0"/>
              <a:t>n</a:t>
            </a:r>
            <a:r>
              <a:rPr spc="-300" dirty="0"/>
              <a:t>v</a:t>
            </a:r>
            <a:r>
              <a:rPr spc="-305" dirty="0"/>
              <a:t>i</a:t>
            </a:r>
            <a:r>
              <a:rPr spc="-520" dirty="0"/>
              <a:t>r</a:t>
            </a:r>
            <a:r>
              <a:rPr spc="-204" dirty="0"/>
              <a:t>o</a:t>
            </a:r>
            <a:r>
              <a:rPr spc="-225" dirty="0"/>
              <a:t>n</a:t>
            </a:r>
            <a:r>
              <a:rPr spc="-175" dirty="0"/>
              <a:t>m</a:t>
            </a:r>
            <a:r>
              <a:rPr spc="-245" dirty="0"/>
              <a:t>e</a:t>
            </a:r>
            <a:r>
              <a:rPr spc="-225" dirty="0"/>
              <a:t>n</a:t>
            </a:r>
            <a:r>
              <a:rPr spc="-390" dirty="0"/>
              <a:t>t</a:t>
            </a:r>
            <a:endParaRPr spc="-390" dirty="0"/>
          </a:p>
        </p:txBody>
      </p:sp>
      <p:sp>
        <p:nvSpPr>
          <p:cNvPr id="3" name="object 3"/>
          <p:cNvSpPr txBox="1"/>
          <p:nvPr/>
        </p:nvSpPr>
        <p:spPr>
          <a:xfrm>
            <a:off x="1093655" y="1604959"/>
            <a:ext cx="8353425" cy="3730625"/>
          </a:xfrm>
          <a:prstGeom prst="rect">
            <a:avLst/>
          </a:prstGeom>
        </p:spPr>
        <p:txBody>
          <a:bodyPr vert="horz" wrap="square" lIns="0" tIns="99695" rIns="0" bIns="0" rtlCol="0">
            <a:spAutoFit/>
          </a:bodyPr>
          <a:lstStyle/>
          <a:p>
            <a:pPr marL="312420" indent="-300355">
              <a:lnSpc>
                <a:spcPct val="100000"/>
              </a:lnSpc>
              <a:spcBef>
                <a:spcPts val="78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Contains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relationships </a:t>
            </a:r>
            <a:r>
              <a:rPr sz="3050" spc="-105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3050" spc="-60" dirty="0">
                <a:latin typeface="Times New Roman" panose="02020603050405020304"/>
                <a:cs typeface="Times New Roman" panose="02020603050405020304"/>
              </a:rPr>
              <a:t>other</a:t>
            </a:r>
            <a:r>
              <a:rPr sz="3050" spc="-3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95" dirty="0">
                <a:latin typeface="Times New Roman" panose="02020603050405020304"/>
                <a:cs typeface="Times New Roman" panose="02020603050405020304"/>
              </a:rPr>
              <a:t>entities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700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process does 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not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exist </a:t>
            </a:r>
            <a:r>
              <a:rPr sz="3050" spc="-130" dirty="0">
                <a:latin typeface="Times New Roman" panose="02020603050405020304"/>
                <a:cs typeface="Times New Roman" panose="02020603050405020304"/>
              </a:rPr>
              <a:t>in </a:t>
            </a:r>
            <a:r>
              <a:rPr sz="3050" spc="-229" dirty="0">
                <a:latin typeface="Times New Roman" panose="02020603050405020304"/>
                <a:cs typeface="Times New Roman" panose="02020603050405020304"/>
              </a:rPr>
              <a:t>a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80" dirty="0">
                <a:latin typeface="Times New Roman" panose="02020603050405020304"/>
                <a:cs typeface="Times New Roman" panose="02020603050405020304"/>
              </a:rPr>
              <a:t>vacuum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312420" indent="-300355">
              <a:lnSpc>
                <a:spcPct val="100000"/>
              </a:lnSpc>
              <a:spcBef>
                <a:spcPts val="695"/>
              </a:spcBef>
              <a:buClr>
                <a:srgbClr val="D34816"/>
              </a:buClr>
              <a:buSzPct val="85000"/>
              <a:buFont typeface="Webdings" panose="05030102010509060703"/>
              <a:buChar char=""/>
              <a:tabLst>
                <a:tab pos="313055" algn="l"/>
              </a:tabLst>
            </a:pP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It 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typically </a:t>
            </a:r>
            <a:r>
              <a:rPr sz="3050" spc="-204" dirty="0">
                <a:latin typeface="Times New Roman" panose="02020603050405020304"/>
                <a:cs typeface="Times New Roman" panose="02020603050405020304"/>
              </a:rPr>
              <a:t>has </a:t>
            </a:r>
            <a:r>
              <a:rPr sz="3050" spc="-120" dirty="0">
                <a:latin typeface="Times New Roman" panose="02020603050405020304"/>
                <a:cs typeface="Times New Roman" panose="02020603050405020304"/>
              </a:rPr>
              <a:t>connections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with </a:t>
            </a:r>
            <a:r>
              <a:rPr sz="3050" spc="-60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3050" spc="-70" dirty="0">
                <a:latin typeface="Times New Roman" panose="02020603050405020304"/>
                <a:cs typeface="Times New Roman" panose="02020603050405020304"/>
              </a:rPr>
              <a:t>entities,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such</a:t>
            </a:r>
            <a:r>
              <a:rPr sz="3050" spc="-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220" dirty="0">
                <a:latin typeface="Times New Roman" panose="02020603050405020304"/>
                <a:cs typeface="Times New Roman" panose="02020603050405020304"/>
              </a:rPr>
              <a:t>as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829310" algn="l"/>
                <a:tab pos="829310" algn="l"/>
              </a:tabLst>
            </a:pPr>
            <a:r>
              <a:rPr sz="3050" spc="-370" dirty="0"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terminal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where </a:t>
            </a:r>
            <a:r>
              <a:rPr sz="3050" spc="-80" dirty="0">
                <a:latin typeface="Times New Roman" panose="02020603050405020304"/>
                <a:cs typeface="Times New Roman" panose="02020603050405020304"/>
              </a:rPr>
              <a:t>the </a:t>
            </a:r>
            <a:r>
              <a:rPr sz="3050" spc="-100" dirty="0">
                <a:latin typeface="Times New Roman" panose="02020603050405020304"/>
                <a:cs typeface="Times New Roman" panose="02020603050405020304"/>
              </a:rPr>
              <a:t>user </a:t>
            </a:r>
            <a:r>
              <a:rPr sz="3050" spc="-185" dirty="0">
                <a:latin typeface="Times New Roman" panose="02020603050405020304"/>
                <a:cs typeface="Times New Roman" panose="02020603050405020304"/>
              </a:rPr>
              <a:t>is</a:t>
            </a:r>
            <a:r>
              <a:rPr sz="3050" spc="-15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sitting.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829310" lvl="1" indent="-314325">
              <a:lnSpc>
                <a:spcPct val="100000"/>
              </a:lnSpc>
              <a:spcBef>
                <a:spcPts val="48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829310" algn="l"/>
                <a:tab pos="829310" algn="l"/>
              </a:tabLst>
            </a:pP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Open</a:t>
            </a:r>
            <a:r>
              <a:rPr sz="3050" spc="-8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60" dirty="0">
                <a:latin typeface="Times New Roman" panose="02020603050405020304"/>
                <a:cs typeface="Times New Roman" panose="02020603050405020304"/>
              </a:rPr>
              <a:t>files</a:t>
            </a:r>
            <a:endParaRPr sz="3050">
              <a:latin typeface="Times New Roman" panose="02020603050405020304"/>
              <a:cs typeface="Times New Roman" panose="02020603050405020304"/>
            </a:endParaRPr>
          </a:p>
          <a:p>
            <a:pPr marL="829310" marR="5080" lvl="1" indent="-314325">
              <a:lnSpc>
                <a:spcPct val="101000"/>
              </a:lnSpc>
              <a:spcBef>
                <a:spcPts val="430"/>
              </a:spcBef>
              <a:buClr>
                <a:srgbClr val="9A2D1F"/>
              </a:buClr>
              <a:buSzPct val="85000"/>
              <a:buFont typeface="Webdings" panose="05030102010509060703"/>
              <a:buChar char=""/>
              <a:tabLst>
                <a:tab pos="829310" algn="l"/>
                <a:tab pos="829310" algn="l"/>
              </a:tabLst>
            </a:pP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Communication </a:t>
            </a:r>
            <a:r>
              <a:rPr sz="3050" spc="-145" dirty="0">
                <a:latin typeface="Times New Roman" panose="02020603050405020304"/>
                <a:cs typeface="Times New Roman" panose="02020603050405020304"/>
              </a:rPr>
              <a:t>channels </a:t>
            </a:r>
            <a:r>
              <a:rPr sz="3050" spc="-35" dirty="0">
                <a:latin typeface="Times New Roman" panose="02020603050405020304"/>
                <a:cs typeface="Times New Roman" panose="02020603050405020304"/>
              </a:rPr>
              <a:t>to </a:t>
            </a:r>
            <a:r>
              <a:rPr sz="3050" spc="-60" dirty="0">
                <a:latin typeface="Times New Roman" panose="02020603050405020304"/>
                <a:cs typeface="Times New Roman" panose="02020603050405020304"/>
              </a:rPr>
              <a:t>other </a:t>
            </a:r>
            <a:r>
              <a:rPr sz="3050" spc="-114" dirty="0">
                <a:latin typeface="Times New Roman" panose="02020603050405020304"/>
                <a:cs typeface="Times New Roman" panose="02020603050405020304"/>
              </a:rPr>
              <a:t>processes,</a:t>
            </a:r>
            <a:r>
              <a:rPr sz="3050" spc="-23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75" dirty="0">
                <a:latin typeface="Times New Roman" panose="02020603050405020304"/>
                <a:cs typeface="Times New Roman" panose="02020603050405020304"/>
              </a:rPr>
              <a:t>possibly  </a:t>
            </a:r>
            <a:r>
              <a:rPr sz="3050" spc="-110" dirty="0">
                <a:latin typeface="Times New Roman" panose="02020603050405020304"/>
                <a:cs typeface="Times New Roman" panose="02020603050405020304"/>
              </a:rPr>
              <a:t>on </a:t>
            </a:r>
            <a:r>
              <a:rPr sz="3050" spc="-60" dirty="0">
                <a:latin typeface="Times New Roman" panose="02020603050405020304"/>
                <a:cs typeface="Times New Roman" panose="02020603050405020304"/>
              </a:rPr>
              <a:t>other</a:t>
            </a:r>
            <a:r>
              <a:rPr sz="3050" spc="-7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3050" spc="-135" dirty="0">
                <a:latin typeface="Times New Roman" panose="02020603050405020304"/>
                <a:cs typeface="Times New Roman" panose="02020603050405020304"/>
              </a:rPr>
              <a:t>machines.</a:t>
            </a:r>
            <a:endParaRPr sz="305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61544" y="6946392"/>
            <a:ext cx="502920" cy="502920"/>
          </a:xfrm>
          <a:custGeom>
            <a:avLst/>
            <a:gdLst/>
            <a:ahLst/>
            <a:cxnLst/>
            <a:rect l="l" t="t" r="r" b="b"/>
            <a:pathLst>
              <a:path w="502920" h="502920">
                <a:moveTo>
                  <a:pt x="251459" y="502919"/>
                </a:moveTo>
                <a:lnTo>
                  <a:pt x="206310" y="498862"/>
                </a:lnTo>
                <a:lnTo>
                  <a:pt x="163795" y="487165"/>
                </a:lnTo>
                <a:lnTo>
                  <a:pt x="124629" y="468545"/>
                </a:lnTo>
                <a:lnTo>
                  <a:pt x="89527" y="443716"/>
                </a:lnTo>
                <a:lnTo>
                  <a:pt x="59203" y="413392"/>
                </a:lnTo>
                <a:lnTo>
                  <a:pt x="34374" y="378290"/>
                </a:lnTo>
                <a:lnTo>
                  <a:pt x="15754" y="339124"/>
                </a:lnTo>
                <a:lnTo>
                  <a:pt x="4057" y="296609"/>
                </a:lnTo>
                <a:lnTo>
                  <a:pt x="0" y="251459"/>
                </a:lnTo>
                <a:lnTo>
                  <a:pt x="4057" y="206310"/>
                </a:lnTo>
                <a:lnTo>
                  <a:pt x="15754" y="163795"/>
                </a:lnTo>
                <a:lnTo>
                  <a:pt x="34374" y="124629"/>
                </a:lnTo>
                <a:lnTo>
                  <a:pt x="59203" y="89527"/>
                </a:lnTo>
                <a:lnTo>
                  <a:pt x="89527" y="59203"/>
                </a:lnTo>
                <a:lnTo>
                  <a:pt x="124629" y="34374"/>
                </a:lnTo>
                <a:lnTo>
                  <a:pt x="163795" y="15754"/>
                </a:lnTo>
                <a:lnTo>
                  <a:pt x="206310" y="4057"/>
                </a:lnTo>
                <a:lnTo>
                  <a:pt x="251459" y="0"/>
                </a:lnTo>
                <a:lnTo>
                  <a:pt x="296609" y="4057"/>
                </a:lnTo>
                <a:lnTo>
                  <a:pt x="339124" y="15754"/>
                </a:lnTo>
                <a:lnTo>
                  <a:pt x="378290" y="34374"/>
                </a:lnTo>
                <a:lnTo>
                  <a:pt x="413392" y="59203"/>
                </a:lnTo>
                <a:lnTo>
                  <a:pt x="443716" y="89527"/>
                </a:lnTo>
                <a:lnTo>
                  <a:pt x="468545" y="124629"/>
                </a:lnTo>
                <a:lnTo>
                  <a:pt x="487165" y="163795"/>
                </a:lnTo>
                <a:lnTo>
                  <a:pt x="498862" y="206310"/>
                </a:lnTo>
                <a:lnTo>
                  <a:pt x="502919" y="251459"/>
                </a:lnTo>
                <a:lnTo>
                  <a:pt x="498862" y="296609"/>
                </a:lnTo>
                <a:lnTo>
                  <a:pt x="487165" y="339124"/>
                </a:lnTo>
                <a:lnTo>
                  <a:pt x="468545" y="378290"/>
                </a:lnTo>
                <a:lnTo>
                  <a:pt x="443716" y="413392"/>
                </a:lnTo>
                <a:lnTo>
                  <a:pt x="413392" y="443716"/>
                </a:lnTo>
                <a:lnTo>
                  <a:pt x="378290" y="468545"/>
                </a:lnTo>
                <a:lnTo>
                  <a:pt x="339124" y="487165"/>
                </a:lnTo>
                <a:lnTo>
                  <a:pt x="296609" y="498862"/>
                </a:lnTo>
                <a:lnTo>
                  <a:pt x="251459" y="502919"/>
                </a:lnTo>
                <a:close/>
              </a:path>
            </a:pathLst>
          </a:custGeom>
          <a:solidFill>
            <a:srgbClr val="D3481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790"/>
              </a:lnSpc>
            </a:pPr>
            <a:r>
              <a:rPr spc="15" dirty="0"/>
              <a:t>CS-2006 Operating</a:t>
            </a:r>
            <a:r>
              <a:rPr spc="-45" dirty="0"/>
              <a:t> </a:t>
            </a:r>
            <a:r>
              <a:rPr spc="10" dirty="0"/>
              <a:t>Systems</a:t>
            </a:r>
            <a:endParaRPr spc="1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spc="110" dirty="0"/>
            </a:fld>
            <a:endParaRPr spc="11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99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22871</Words>
  <Application>WPS Presentation</Application>
  <PresentationFormat>Custom</PresentationFormat>
  <Paragraphs>1055</Paragraphs>
  <Slides>72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72</vt:i4>
      </vt:variant>
    </vt:vector>
  </HeadingPairs>
  <TitlesOfParts>
    <vt:vector size="87" baseType="lpstr">
      <vt:lpstr>Arial</vt:lpstr>
      <vt:lpstr>SimSun</vt:lpstr>
      <vt:lpstr>Wingdings</vt:lpstr>
      <vt:lpstr>Trebuchet MS</vt:lpstr>
      <vt:lpstr>Times New Roman</vt:lpstr>
      <vt:lpstr>Arial</vt:lpstr>
      <vt:lpstr>Webdings</vt:lpstr>
      <vt:lpstr>Calibri</vt:lpstr>
      <vt:lpstr>Microsoft YaHei</vt:lpstr>
      <vt:lpstr>Arial Unicode MS</vt:lpstr>
      <vt:lpstr>Courier New</vt:lpstr>
      <vt:lpstr>AoyagiKouzanFontT</vt:lpstr>
      <vt:lpstr>Segoe Print</vt:lpstr>
      <vt:lpstr>Verdana</vt:lpstr>
      <vt:lpstr>Office Theme</vt:lpstr>
      <vt:lpstr>Operating Systems  CS2006</vt:lpstr>
      <vt:lpstr>Process</vt:lpstr>
      <vt:lpstr>Process Address Space</vt:lpstr>
      <vt:lpstr>Process =? Program</vt:lpstr>
      <vt:lpstr>Process</vt:lpstr>
      <vt:lpstr>PowerPoint 演示文稿</vt:lpstr>
      <vt:lpstr>CPU State</vt:lpstr>
      <vt:lpstr>Memory Contents</vt:lpstr>
      <vt:lpstr>Environment</vt:lpstr>
      <vt:lpstr>Process Control Block (PCB)</vt:lpstr>
      <vt:lpstr>Process Control Block (PCB)</vt:lpstr>
      <vt:lpstr>Process Control Block (PCB)</vt:lpstr>
      <vt:lpstr>Process Identification</vt:lpstr>
      <vt:lpstr>Process Control Block</vt:lpstr>
      <vt:lpstr>Process Representation in Linux</vt:lpstr>
      <vt:lpstr>CPU Switch From Process to  Process</vt:lpstr>
      <vt:lpstr>CPU Switch From Process to  Process</vt:lpstr>
      <vt:lpstr>Process States</vt:lpstr>
      <vt:lpstr>Five-state Process Model</vt:lpstr>
      <vt:lpstr>Five-state Process Model</vt:lpstr>
      <vt:lpstr>Scheduling Queues</vt:lpstr>
      <vt:lpstr>Process Scheduling View</vt:lpstr>
      <vt:lpstr>Scheduling Queues</vt:lpstr>
      <vt:lpstr>Scheduling Queues</vt:lpstr>
      <vt:lpstr>Operations on Processes</vt:lpstr>
      <vt:lpstr>Process Creation</vt:lpstr>
      <vt:lpstr>Process Creation (Cont.)</vt:lpstr>
      <vt:lpstr>Process Creation</vt:lpstr>
      <vt:lpstr>Unix Process Creation</vt:lpstr>
      <vt:lpstr>A Tree of Processes in Linux</vt:lpstr>
      <vt:lpstr>Process Creation</vt:lpstr>
      <vt:lpstr>The fork() system call</vt:lpstr>
      <vt:lpstr>Fork() System call</vt:lpstr>
      <vt:lpstr>Example of fork() system call</vt:lpstr>
      <vt:lpstr>Example of fork() system call</vt:lpstr>
      <vt:lpstr>Exercise – fork()</vt:lpstr>
      <vt:lpstr>Unix Process Control</vt:lpstr>
      <vt:lpstr>But we want the child process to do  something else…</vt:lpstr>
      <vt:lpstr>Output with fork() system call</vt:lpstr>
      <vt:lpstr>Problems based on C fork()</vt:lpstr>
      <vt:lpstr>PowerPoint 演示文稿</vt:lpstr>
      <vt:lpstr>PowerPoint 演示文稿</vt:lpstr>
      <vt:lpstr>Child Process Inherits</vt:lpstr>
      <vt:lpstr>Child process DOES NOT Inherit</vt:lpstr>
      <vt:lpstr>The wait() System Call</vt:lpstr>
      <vt:lpstr>The wait() System Call</vt:lpstr>
      <vt:lpstr>Demonstrate all possible outputs.</vt:lpstr>
      <vt:lpstr>What is a zombie?</vt:lpstr>
      <vt:lpstr>What is a zombie?</vt:lpstr>
      <vt:lpstr>What is a zombie?</vt:lpstr>
      <vt:lpstr>What is a zombie?</vt:lpstr>
      <vt:lpstr>What is a zombie?</vt:lpstr>
      <vt:lpstr>Zombie vs. Orphan Process</vt:lpstr>
      <vt:lpstr>Process Termination</vt:lpstr>
      <vt:lpstr>Process Termination</vt:lpstr>
      <vt:lpstr>exit()</vt:lpstr>
      <vt:lpstr>exec()</vt:lpstr>
      <vt:lpstr>exec()</vt:lpstr>
      <vt:lpstr>exec()</vt:lpstr>
      <vt:lpstr>The lsCommand</vt:lpstr>
      <vt:lpstr>exec()- Variations</vt:lpstr>
      <vt:lpstr>C Program Forking Separate Process</vt:lpstr>
      <vt:lpstr>Process Creation</vt:lpstr>
      <vt:lpstr>Example--	Fork()</vt:lpstr>
      <vt:lpstr>Example--	Fork()</vt:lpstr>
      <vt:lpstr>Example--	exec</vt:lpstr>
      <vt:lpstr>Example--	fork, exec, wait</vt:lpstr>
      <vt:lpstr>Example--	fork, exec, wait</vt:lpstr>
      <vt:lpstr>Example--	fork, exec, wait, Exit</vt:lpstr>
      <vt:lpstr>Example of fork( )</vt:lpstr>
      <vt:lpstr>Fork + Exec – shell-like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Lecture-4 (Processes).pptx</dc:title>
  <dc:creator>rana.asif</dc:creator>
  <cp:lastModifiedBy>Rubab Anam Janjua Ilyas janjua</cp:lastModifiedBy>
  <cp:revision>16</cp:revision>
  <dcterms:created xsi:type="dcterms:W3CDTF">2023-09-13T07:43:00Z</dcterms:created>
  <dcterms:modified xsi:type="dcterms:W3CDTF">2025-02-13T18:54:01Z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2022-03-26T06:00:00Z</vt:filetime>
  </property>
  <property fmtid="{D5CDD505-2E9C-101B-9397-08002B2CF9AE}" pid="3" name="LastSaved">
    <vt:filetime>2023-02-21T06:00:00Z</vt:filetime>
  </property>
  <property fmtid="{D5CDD505-2E9C-101B-9397-08002B2CF9AE}" pid="4" name="KSOProductBuildVer">
    <vt:lpwstr>1033-12.2.0.19805</vt:lpwstr>
  </property>
  <property fmtid="{D5CDD505-2E9C-101B-9397-08002B2CF9AE}" pid="5" name="ICV">
    <vt:lpwstr>FB7091CAB6F1479880F96BD7823378A2_12</vt:lpwstr>
  </property>
</Properties>
</file>